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9"/>
  </p:notesMasterIdLst>
  <p:sldIdLst>
    <p:sldId id="256" r:id="rId2"/>
    <p:sldId id="259" r:id="rId3"/>
    <p:sldId id="260" r:id="rId4"/>
    <p:sldId id="297" r:id="rId5"/>
    <p:sldId id="262" r:id="rId6"/>
    <p:sldId id="298" r:id="rId7"/>
    <p:sldId id="266" r:id="rId8"/>
  </p:sldIdLst>
  <p:sldSz cx="9144000" cy="5143500" type="screen16x9"/>
  <p:notesSz cx="6858000" cy="9144000"/>
  <p:embeddedFontLst>
    <p:embeddedFont>
      <p:font typeface="Bebas Neue" panose="020B0606020202050201" pitchFamily="34" charset="0"/>
      <p:regular r:id="rId10"/>
    </p:embeddedFont>
    <p:embeddedFont>
      <p:font typeface="Open Sans" panose="020B0606030504020204" pitchFamily="34" charset="0"/>
      <p:regular r:id="rId11"/>
      <p:bold r:id="rId12"/>
      <p:italic r:id="rId13"/>
      <p:boldItalic r:id="rId14"/>
    </p:embeddedFont>
    <p:embeddedFont>
      <p:font typeface="Playfair Display" panose="00000500000000000000" pitchFamily="2"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698835-E7E5-49A3-BACE-187CD6077D48}">
  <a:tblStyle styleId="{EB698835-E7E5-49A3-BACE-187CD6077D4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5C6F96D-8E91-4E80-8146-4504713952A6}"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218" autoAdjust="0"/>
    <p:restoredTop sz="95033" autoAdjust="0"/>
  </p:normalViewPr>
  <p:slideViewPr>
    <p:cSldViewPr snapToGrid="0">
      <p:cViewPr varScale="1">
        <p:scale>
          <a:sx n="109" d="100"/>
          <a:sy n="109" d="100"/>
        </p:scale>
        <p:origin x="816" y="11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3a85ff123d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3a85ff123d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1924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2461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1e375b9f55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1e375b9f5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87000"/>
          </a:blip>
          <a:srcRect b="4534"/>
          <a:stretch/>
        </p:blipFill>
        <p:spPr>
          <a:xfrm rot="5400000">
            <a:off x="4919112" y="884975"/>
            <a:ext cx="5294474" cy="3373551"/>
          </a:xfrm>
          <a:prstGeom prst="rect">
            <a:avLst/>
          </a:prstGeom>
          <a:noFill/>
          <a:ln>
            <a:noFill/>
          </a:ln>
        </p:spPr>
      </p:pic>
      <p:sp>
        <p:nvSpPr>
          <p:cNvPr id="10" name="Google Shape;10;p2"/>
          <p:cNvSpPr txBox="1">
            <a:spLocks noGrp="1"/>
          </p:cNvSpPr>
          <p:nvPr>
            <p:ph type="ctrTitle"/>
          </p:nvPr>
        </p:nvSpPr>
        <p:spPr>
          <a:xfrm>
            <a:off x="695650" y="1114350"/>
            <a:ext cx="4656000" cy="22548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7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695650" y="3661562"/>
            <a:ext cx="4656000" cy="4485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1">
  <p:cSld name="CUSTOM_6">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8" name="Google Shape;108;p19"/>
          <p:cNvSpPr txBox="1">
            <a:spLocks noGrp="1"/>
          </p:cNvSpPr>
          <p:nvPr>
            <p:ph type="subTitle" idx="1"/>
          </p:nvPr>
        </p:nvSpPr>
        <p:spPr>
          <a:xfrm>
            <a:off x="937625" y="2351225"/>
            <a:ext cx="2175300" cy="125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9" name="Google Shape;109;p19"/>
          <p:cNvSpPr txBox="1">
            <a:spLocks noGrp="1"/>
          </p:cNvSpPr>
          <p:nvPr>
            <p:ph type="subTitle" idx="2"/>
          </p:nvPr>
        </p:nvSpPr>
        <p:spPr>
          <a:xfrm>
            <a:off x="3484350" y="2351225"/>
            <a:ext cx="2175300" cy="125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0" name="Google Shape;110;p19"/>
          <p:cNvSpPr txBox="1">
            <a:spLocks noGrp="1"/>
          </p:cNvSpPr>
          <p:nvPr>
            <p:ph type="subTitle" idx="3"/>
          </p:nvPr>
        </p:nvSpPr>
        <p:spPr>
          <a:xfrm>
            <a:off x="6031075" y="2351225"/>
            <a:ext cx="2175300" cy="125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1" name="Google Shape;111;p19"/>
          <p:cNvSpPr txBox="1">
            <a:spLocks noGrp="1"/>
          </p:cNvSpPr>
          <p:nvPr>
            <p:ph type="subTitle" idx="4"/>
          </p:nvPr>
        </p:nvSpPr>
        <p:spPr>
          <a:xfrm>
            <a:off x="937625" y="1882876"/>
            <a:ext cx="21753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Playfair Display"/>
                <a:ea typeface="Playfair Display"/>
                <a:cs typeface="Playfair Display"/>
                <a:sym typeface="Playfair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2" name="Google Shape;112;p19"/>
          <p:cNvSpPr txBox="1">
            <a:spLocks noGrp="1"/>
          </p:cNvSpPr>
          <p:nvPr>
            <p:ph type="subTitle" idx="5"/>
          </p:nvPr>
        </p:nvSpPr>
        <p:spPr>
          <a:xfrm>
            <a:off x="3484350" y="1882876"/>
            <a:ext cx="21753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Playfair Display"/>
                <a:ea typeface="Playfair Display"/>
                <a:cs typeface="Playfair Display"/>
                <a:sym typeface="Playfair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3" name="Google Shape;113;p19"/>
          <p:cNvSpPr txBox="1">
            <a:spLocks noGrp="1"/>
          </p:cNvSpPr>
          <p:nvPr>
            <p:ph type="subTitle" idx="6"/>
          </p:nvPr>
        </p:nvSpPr>
        <p:spPr>
          <a:xfrm>
            <a:off x="6031075" y="1882876"/>
            <a:ext cx="21753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Playfair Display"/>
                <a:ea typeface="Playfair Display"/>
                <a:cs typeface="Playfair Display"/>
                <a:sym typeface="Playfair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cxnSp>
        <p:nvCxnSpPr>
          <p:cNvPr id="114" name="Google Shape;114;p19"/>
          <p:cNvCxnSpPr/>
          <p:nvPr/>
        </p:nvCxnSpPr>
        <p:spPr>
          <a:xfrm>
            <a:off x="720000" y="261049"/>
            <a:ext cx="7711200" cy="0"/>
          </a:xfrm>
          <a:prstGeom prst="straightConnector1">
            <a:avLst/>
          </a:prstGeom>
          <a:noFill/>
          <a:ln w="19050" cap="flat" cmpd="sng">
            <a:solidFill>
              <a:schemeClr val="dk1"/>
            </a:solidFill>
            <a:prstDash val="solid"/>
            <a:round/>
            <a:headEnd type="none" w="med" len="med"/>
            <a:tailEnd type="none" w="med" len="med"/>
          </a:ln>
        </p:spPr>
      </p:cxnSp>
      <p:cxnSp>
        <p:nvCxnSpPr>
          <p:cNvPr id="115" name="Google Shape;115;p19"/>
          <p:cNvCxnSpPr/>
          <p:nvPr/>
        </p:nvCxnSpPr>
        <p:spPr>
          <a:xfrm>
            <a:off x="720000" y="4868169"/>
            <a:ext cx="77112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49"/>
        <p:cNvGrpSpPr/>
        <p:nvPr/>
      </p:nvGrpSpPr>
      <p:grpSpPr>
        <a:xfrm>
          <a:off x="0" y="0"/>
          <a:ext cx="0" cy="0"/>
          <a:chOff x="0" y="0"/>
          <a:chExt cx="0" cy="0"/>
        </a:xfrm>
      </p:grpSpPr>
      <p:cxnSp>
        <p:nvCxnSpPr>
          <p:cNvPr id="150" name="Google Shape;150;p23"/>
          <p:cNvCxnSpPr/>
          <p:nvPr/>
        </p:nvCxnSpPr>
        <p:spPr>
          <a:xfrm>
            <a:off x="2360850" y="4608512"/>
            <a:ext cx="4422300" cy="0"/>
          </a:xfrm>
          <a:prstGeom prst="straightConnector1">
            <a:avLst/>
          </a:prstGeom>
          <a:noFill/>
          <a:ln w="19050" cap="flat" cmpd="sng">
            <a:solidFill>
              <a:schemeClr val="dk1"/>
            </a:solidFill>
            <a:prstDash val="solid"/>
            <a:round/>
            <a:headEnd type="none" w="med" len="med"/>
            <a:tailEnd type="none" w="med" len="med"/>
          </a:ln>
        </p:spPr>
      </p:cxnSp>
      <p:cxnSp>
        <p:nvCxnSpPr>
          <p:cNvPr id="151" name="Google Shape;151;p23"/>
          <p:cNvCxnSpPr/>
          <p:nvPr/>
        </p:nvCxnSpPr>
        <p:spPr>
          <a:xfrm>
            <a:off x="2360850" y="534988"/>
            <a:ext cx="44223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52"/>
        <p:cNvGrpSpPr/>
        <p:nvPr/>
      </p:nvGrpSpPr>
      <p:grpSpPr>
        <a:xfrm>
          <a:off x="0" y="0"/>
          <a:ext cx="0" cy="0"/>
          <a:chOff x="0" y="0"/>
          <a:chExt cx="0" cy="0"/>
        </a:xfrm>
      </p:grpSpPr>
      <p:cxnSp>
        <p:nvCxnSpPr>
          <p:cNvPr id="153" name="Google Shape;153;p24"/>
          <p:cNvCxnSpPr/>
          <p:nvPr/>
        </p:nvCxnSpPr>
        <p:spPr>
          <a:xfrm>
            <a:off x="720000" y="4608488"/>
            <a:ext cx="7711200" cy="0"/>
          </a:xfrm>
          <a:prstGeom prst="straightConnector1">
            <a:avLst/>
          </a:prstGeom>
          <a:noFill/>
          <a:ln w="19050" cap="flat" cmpd="sng">
            <a:solidFill>
              <a:schemeClr val="dk1"/>
            </a:solidFill>
            <a:prstDash val="solid"/>
            <a:round/>
            <a:headEnd type="none" w="med" len="med"/>
            <a:tailEnd type="none" w="med" len="med"/>
          </a:ln>
        </p:spPr>
      </p:cxnSp>
      <p:cxnSp>
        <p:nvCxnSpPr>
          <p:cNvPr id="154" name="Google Shape;154;p24"/>
          <p:cNvCxnSpPr/>
          <p:nvPr/>
        </p:nvCxnSpPr>
        <p:spPr>
          <a:xfrm>
            <a:off x="720000" y="4896513"/>
            <a:ext cx="77112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mt="87000"/>
          </a:blip>
          <a:srcRect b="4534"/>
          <a:stretch/>
        </p:blipFill>
        <p:spPr>
          <a:xfrm rot="5400000">
            <a:off x="-1038663" y="884975"/>
            <a:ext cx="5294474" cy="3373551"/>
          </a:xfrm>
          <a:prstGeom prst="rect">
            <a:avLst/>
          </a:prstGeom>
          <a:noFill/>
          <a:ln>
            <a:noFill/>
          </a:ln>
        </p:spPr>
      </p:pic>
      <p:sp>
        <p:nvSpPr>
          <p:cNvPr id="14" name="Google Shape;14;p3"/>
          <p:cNvSpPr txBox="1">
            <a:spLocks noGrp="1"/>
          </p:cNvSpPr>
          <p:nvPr>
            <p:ph type="title"/>
          </p:nvPr>
        </p:nvSpPr>
        <p:spPr>
          <a:xfrm>
            <a:off x="4082800" y="535000"/>
            <a:ext cx="4228200" cy="1926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4082800" y="2571750"/>
            <a:ext cx="1942200" cy="14361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96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 name="Google Shape;16;p3"/>
          <p:cNvSpPr txBox="1">
            <a:spLocks noGrp="1"/>
          </p:cNvSpPr>
          <p:nvPr>
            <p:ph type="subTitle" idx="1"/>
          </p:nvPr>
        </p:nvSpPr>
        <p:spPr>
          <a:xfrm>
            <a:off x="4082800" y="4102625"/>
            <a:ext cx="4228200" cy="40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cxnSp>
        <p:nvCxnSpPr>
          <p:cNvPr id="17" name="Google Shape;17;p3"/>
          <p:cNvCxnSpPr/>
          <p:nvPr/>
        </p:nvCxnSpPr>
        <p:spPr>
          <a:xfrm>
            <a:off x="4006600" y="4608512"/>
            <a:ext cx="4422300" cy="0"/>
          </a:xfrm>
          <a:prstGeom prst="straightConnector1">
            <a:avLst/>
          </a:prstGeom>
          <a:noFill/>
          <a:ln w="19050" cap="flat" cmpd="sng">
            <a:solidFill>
              <a:schemeClr val="dk1"/>
            </a:solidFill>
            <a:prstDash val="solid"/>
            <a:round/>
            <a:headEnd type="none" w="med" len="med"/>
            <a:tailEnd type="none" w="med" len="med"/>
          </a:ln>
        </p:spPr>
      </p:cxnSp>
      <p:cxnSp>
        <p:nvCxnSpPr>
          <p:cNvPr id="18" name="Google Shape;18;p3"/>
          <p:cNvCxnSpPr/>
          <p:nvPr/>
        </p:nvCxnSpPr>
        <p:spPr>
          <a:xfrm>
            <a:off x="4006600" y="534988"/>
            <a:ext cx="44223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 name="Google Shape;26;p5"/>
          <p:cNvSpPr txBox="1">
            <a:spLocks noGrp="1"/>
          </p:cNvSpPr>
          <p:nvPr>
            <p:ph type="subTitle" idx="1"/>
          </p:nvPr>
        </p:nvSpPr>
        <p:spPr>
          <a:xfrm>
            <a:off x="4526721" y="2368251"/>
            <a:ext cx="2887800" cy="146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 name="Google Shape;27;p5"/>
          <p:cNvSpPr txBox="1">
            <a:spLocks noGrp="1"/>
          </p:cNvSpPr>
          <p:nvPr>
            <p:ph type="subTitle" idx="2"/>
          </p:nvPr>
        </p:nvSpPr>
        <p:spPr>
          <a:xfrm>
            <a:off x="829750" y="2368251"/>
            <a:ext cx="2887800" cy="146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 name="Google Shape;28;p5"/>
          <p:cNvSpPr txBox="1">
            <a:spLocks noGrp="1"/>
          </p:cNvSpPr>
          <p:nvPr>
            <p:ph type="subTitle" idx="3"/>
          </p:nvPr>
        </p:nvSpPr>
        <p:spPr>
          <a:xfrm>
            <a:off x="829750" y="1840017"/>
            <a:ext cx="28878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Playfair Display"/>
                <a:ea typeface="Playfair Display"/>
                <a:cs typeface="Playfair Display"/>
                <a:sym typeface="Playfair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9" name="Google Shape;29;p5"/>
          <p:cNvSpPr txBox="1">
            <a:spLocks noGrp="1"/>
          </p:cNvSpPr>
          <p:nvPr>
            <p:ph type="subTitle" idx="4"/>
          </p:nvPr>
        </p:nvSpPr>
        <p:spPr>
          <a:xfrm>
            <a:off x="4526718" y="1840017"/>
            <a:ext cx="28878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Playfair Display"/>
                <a:ea typeface="Playfair Display"/>
                <a:cs typeface="Playfair Display"/>
                <a:sym typeface="Playfair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cxnSp>
        <p:nvCxnSpPr>
          <p:cNvPr id="30" name="Google Shape;30;p5"/>
          <p:cNvCxnSpPr/>
          <p:nvPr/>
        </p:nvCxnSpPr>
        <p:spPr>
          <a:xfrm>
            <a:off x="720000" y="4608488"/>
            <a:ext cx="7711200" cy="0"/>
          </a:xfrm>
          <a:prstGeom prst="straightConnector1">
            <a:avLst/>
          </a:prstGeom>
          <a:noFill/>
          <a:ln w="19050" cap="flat" cmpd="sng">
            <a:solidFill>
              <a:schemeClr val="dk1"/>
            </a:solidFill>
            <a:prstDash val="solid"/>
            <a:round/>
            <a:headEnd type="none" w="med" len="med"/>
            <a:tailEnd type="none" w="med" len="med"/>
          </a:ln>
        </p:spPr>
      </p:cxnSp>
      <p:cxnSp>
        <p:nvCxnSpPr>
          <p:cNvPr id="31" name="Google Shape;31;p5"/>
          <p:cNvCxnSpPr/>
          <p:nvPr/>
        </p:nvCxnSpPr>
        <p:spPr>
          <a:xfrm>
            <a:off x="720000" y="261049"/>
            <a:ext cx="7711200" cy="0"/>
          </a:xfrm>
          <a:prstGeom prst="straightConnector1">
            <a:avLst/>
          </a:prstGeom>
          <a:noFill/>
          <a:ln w="19050" cap="flat" cmpd="sng">
            <a:solidFill>
              <a:schemeClr val="dk1"/>
            </a:solidFill>
            <a:prstDash val="solid"/>
            <a:round/>
            <a:headEnd type="none" w="med" len="med"/>
            <a:tailEnd type="none" w="med" len="med"/>
          </a:ln>
        </p:spPr>
      </p:cxnSp>
      <p:cxnSp>
        <p:nvCxnSpPr>
          <p:cNvPr id="32" name="Google Shape;32;p5"/>
          <p:cNvCxnSpPr/>
          <p:nvPr/>
        </p:nvCxnSpPr>
        <p:spPr>
          <a:xfrm>
            <a:off x="720000" y="4868169"/>
            <a:ext cx="77112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pic>
        <p:nvPicPr>
          <p:cNvPr id="38" name="Google Shape;38;p7"/>
          <p:cNvPicPr preferRelativeResize="0"/>
          <p:nvPr/>
        </p:nvPicPr>
        <p:blipFill rotWithShape="1">
          <a:blip r:embed="rId2">
            <a:alphaModFix amt="87000"/>
          </a:blip>
          <a:srcRect b="4534"/>
          <a:stretch/>
        </p:blipFill>
        <p:spPr>
          <a:xfrm rot="5400000">
            <a:off x="4919112" y="884975"/>
            <a:ext cx="5294474" cy="3373551"/>
          </a:xfrm>
          <a:prstGeom prst="rect">
            <a:avLst/>
          </a:prstGeom>
          <a:noFill/>
          <a:ln>
            <a:noFill/>
          </a:ln>
        </p:spPr>
      </p:pic>
      <p:sp>
        <p:nvSpPr>
          <p:cNvPr id="39" name="Google Shape;39;p7"/>
          <p:cNvSpPr txBox="1">
            <a:spLocks noGrp="1"/>
          </p:cNvSpPr>
          <p:nvPr>
            <p:ph type="title"/>
          </p:nvPr>
        </p:nvSpPr>
        <p:spPr>
          <a:xfrm>
            <a:off x="1385625" y="1375463"/>
            <a:ext cx="3735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0" name="Google Shape;40;p7"/>
          <p:cNvSpPr txBox="1">
            <a:spLocks noGrp="1"/>
          </p:cNvSpPr>
          <p:nvPr>
            <p:ph type="body" idx="1"/>
          </p:nvPr>
        </p:nvSpPr>
        <p:spPr>
          <a:xfrm>
            <a:off x="1385625" y="2008838"/>
            <a:ext cx="3735900" cy="1759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dk2"/>
              </a:buClr>
              <a:buSzPts val="1400"/>
              <a:buChar char="●"/>
              <a:defRPr>
                <a:solidFill>
                  <a:srgbClr val="434343"/>
                </a:solidFill>
              </a:defRPr>
            </a:lvl1pPr>
            <a:lvl2pPr marL="914400" lvl="1" indent="-304800" rtl="0">
              <a:lnSpc>
                <a:spcPct val="115000"/>
              </a:lnSpc>
              <a:spcBef>
                <a:spcPts val="0"/>
              </a:spcBef>
              <a:spcAft>
                <a:spcPts val="0"/>
              </a:spcAft>
              <a:buSzPts val="1200"/>
              <a:buChar char="○"/>
              <a:defRPr>
                <a:solidFill>
                  <a:srgbClr val="434343"/>
                </a:solidFill>
              </a:defRPr>
            </a:lvl2pPr>
            <a:lvl3pPr marL="1371600" lvl="2" indent="-304800" rtl="0">
              <a:lnSpc>
                <a:spcPct val="115000"/>
              </a:lnSpc>
              <a:spcBef>
                <a:spcPts val="0"/>
              </a:spcBef>
              <a:spcAft>
                <a:spcPts val="0"/>
              </a:spcAft>
              <a:buSzPts val="1200"/>
              <a:buChar char="■"/>
              <a:defRPr>
                <a:solidFill>
                  <a:srgbClr val="434343"/>
                </a:solidFill>
              </a:defRPr>
            </a:lvl3pPr>
            <a:lvl4pPr marL="1828800" lvl="3" indent="-304800" rtl="0">
              <a:lnSpc>
                <a:spcPct val="115000"/>
              </a:lnSpc>
              <a:spcBef>
                <a:spcPts val="0"/>
              </a:spcBef>
              <a:spcAft>
                <a:spcPts val="0"/>
              </a:spcAft>
              <a:buSzPts val="1200"/>
              <a:buChar char="●"/>
              <a:defRPr>
                <a:solidFill>
                  <a:srgbClr val="434343"/>
                </a:solidFill>
              </a:defRPr>
            </a:lvl4pPr>
            <a:lvl5pPr marL="2286000" lvl="4" indent="-304800" rtl="0">
              <a:lnSpc>
                <a:spcPct val="115000"/>
              </a:lnSpc>
              <a:spcBef>
                <a:spcPts val="0"/>
              </a:spcBef>
              <a:spcAft>
                <a:spcPts val="0"/>
              </a:spcAft>
              <a:buSzPts val="1200"/>
              <a:buChar char="○"/>
              <a:defRPr>
                <a:solidFill>
                  <a:srgbClr val="434343"/>
                </a:solidFill>
              </a:defRPr>
            </a:lvl5pPr>
            <a:lvl6pPr marL="2743200" lvl="5" indent="-304800" rtl="0">
              <a:lnSpc>
                <a:spcPct val="115000"/>
              </a:lnSpc>
              <a:spcBef>
                <a:spcPts val="0"/>
              </a:spcBef>
              <a:spcAft>
                <a:spcPts val="0"/>
              </a:spcAft>
              <a:buSzPts val="1200"/>
              <a:buChar char="■"/>
              <a:defRPr>
                <a:solidFill>
                  <a:srgbClr val="434343"/>
                </a:solidFill>
              </a:defRPr>
            </a:lvl6pPr>
            <a:lvl7pPr marL="3200400" lvl="6" indent="-304800" rtl="0">
              <a:lnSpc>
                <a:spcPct val="115000"/>
              </a:lnSpc>
              <a:spcBef>
                <a:spcPts val="0"/>
              </a:spcBef>
              <a:spcAft>
                <a:spcPts val="0"/>
              </a:spcAft>
              <a:buSzPts val="1200"/>
              <a:buChar char="●"/>
              <a:defRPr>
                <a:solidFill>
                  <a:srgbClr val="434343"/>
                </a:solidFill>
              </a:defRPr>
            </a:lvl7pPr>
            <a:lvl8pPr marL="3657600" lvl="7" indent="-304800" rtl="0">
              <a:lnSpc>
                <a:spcPct val="115000"/>
              </a:lnSpc>
              <a:spcBef>
                <a:spcPts val="0"/>
              </a:spcBef>
              <a:spcAft>
                <a:spcPts val="0"/>
              </a:spcAft>
              <a:buSzPts val="1200"/>
              <a:buChar char="○"/>
              <a:defRPr>
                <a:solidFill>
                  <a:srgbClr val="434343"/>
                </a:solidFill>
              </a:defRPr>
            </a:lvl8pPr>
            <a:lvl9pPr marL="4114800" lvl="8" indent="-304800" rtl="0">
              <a:lnSpc>
                <a:spcPct val="115000"/>
              </a:lnSpc>
              <a:spcBef>
                <a:spcPts val="0"/>
              </a:spcBef>
              <a:spcAft>
                <a:spcPts val="0"/>
              </a:spcAft>
              <a:buSzPts val="1200"/>
              <a:buChar char="■"/>
              <a:defRPr>
                <a:solidFill>
                  <a:srgbClr val="434343"/>
                </a:solidFill>
              </a:defRPr>
            </a:lvl9pPr>
          </a:lstStyle>
          <a:p>
            <a:endParaRPr/>
          </a:p>
        </p:txBody>
      </p:sp>
      <p:sp>
        <p:nvSpPr>
          <p:cNvPr id="41" name="Google Shape;41;p7"/>
          <p:cNvSpPr>
            <a:spLocks noGrp="1"/>
          </p:cNvSpPr>
          <p:nvPr>
            <p:ph type="pic" idx="2"/>
          </p:nvPr>
        </p:nvSpPr>
        <p:spPr>
          <a:xfrm>
            <a:off x="6396475" y="1029175"/>
            <a:ext cx="2292000" cy="31899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2724150" y="1307100"/>
            <a:ext cx="36957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cxnSp>
        <p:nvCxnSpPr>
          <p:cNvPr id="44" name="Google Shape;44;p8"/>
          <p:cNvCxnSpPr/>
          <p:nvPr/>
        </p:nvCxnSpPr>
        <p:spPr>
          <a:xfrm>
            <a:off x="720000" y="4608488"/>
            <a:ext cx="7711200" cy="0"/>
          </a:xfrm>
          <a:prstGeom prst="straightConnector1">
            <a:avLst/>
          </a:prstGeom>
          <a:noFill/>
          <a:ln w="19050" cap="flat" cmpd="sng">
            <a:solidFill>
              <a:schemeClr val="dk1"/>
            </a:solidFill>
            <a:prstDash val="solid"/>
            <a:round/>
            <a:headEnd type="none" w="med" len="med"/>
            <a:tailEnd type="none" w="med" len="med"/>
          </a:ln>
        </p:spPr>
      </p:cxnSp>
      <p:cxnSp>
        <p:nvCxnSpPr>
          <p:cNvPr id="45" name="Google Shape;45;p8"/>
          <p:cNvCxnSpPr/>
          <p:nvPr/>
        </p:nvCxnSpPr>
        <p:spPr>
          <a:xfrm>
            <a:off x="720000" y="261049"/>
            <a:ext cx="7711200" cy="0"/>
          </a:xfrm>
          <a:prstGeom prst="straightConnector1">
            <a:avLst/>
          </a:prstGeom>
          <a:noFill/>
          <a:ln w="19050" cap="flat" cmpd="sng">
            <a:solidFill>
              <a:schemeClr val="dk1"/>
            </a:solidFill>
            <a:prstDash val="solid"/>
            <a:round/>
            <a:headEnd type="none" w="med" len="med"/>
            <a:tailEnd type="none" w="med" len="med"/>
          </a:ln>
        </p:spPr>
      </p:cxnSp>
      <p:cxnSp>
        <p:nvCxnSpPr>
          <p:cNvPr id="46" name="Google Shape;46;p8"/>
          <p:cNvCxnSpPr/>
          <p:nvPr/>
        </p:nvCxnSpPr>
        <p:spPr>
          <a:xfrm>
            <a:off x="720000" y="4868169"/>
            <a:ext cx="77112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2201850" y="158487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9" name="Google Shape;49;p9"/>
          <p:cNvSpPr txBox="1">
            <a:spLocks noGrp="1"/>
          </p:cNvSpPr>
          <p:nvPr>
            <p:ph type="subTitle" idx="1"/>
          </p:nvPr>
        </p:nvSpPr>
        <p:spPr>
          <a:xfrm>
            <a:off x="2201925" y="2427926"/>
            <a:ext cx="4740300" cy="11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cxnSp>
        <p:nvCxnSpPr>
          <p:cNvPr id="50" name="Google Shape;50;p9"/>
          <p:cNvCxnSpPr/>
          <p:nvPr/>
        </p:nvCxnSpPr>
        <p:spPr>
          <a:xfrm>
            <a:off x="720000" y="261049"/>
            <a:ext cx="7711200" cy="0"/>
          </a:xfrm>
          <a:prstGeom prst="straightConnector1">
            <a:avLst/>
          </a:prstGeom>
          <a:noFill/>
          <a:ln w="19050" cap="flat" cmpd="sng">
            <a:solidFill>
              <a:schemeClr val="dk1"/>
            </a:solidFill>
            <a:prstDash val="solid"/>
            <a:round/>
            <a:headEnd type="none" w="med" len="med"/>
            <a:tailEnd type="none" w="med" len="med"/>
          </a:ln>
        </p:spPr>
      </p:cxnSp>
      <p:cxnSp>
        <p:nvCxnSpPr>
          <p:cNvPr id="51" name="Google Shape;51;p9"/>
          <p:cNvCxnSpPr/>
          <p:nvPr/>
        </p:nvCxnSpPr>
        <p:spPr>
          <a:xfrm>
            <a:off x="720000" y="4868169"/>
            <a:ext cx="77112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a:spLocks noGrp="1"/>
          </p:cNvSpPr>
          <p:nvPr>
            <p:ph type="pic" idx="2"/>
          </p:nvPr>
        </p:nvSpPr>
        <p:spPr>
          <a:xfrm>
            <a:off x="-6875" y="0"/>
            <a:ext cx="9144000" cy="5157300"/>
          </a:xfrm>
          <a:prstGeom prst="rect">
            <a:avLst/>
          </a:prstGeom>
          <a:noFill/>
          <a:ln>
            <a:noFill/>
          </a:ln>
        </p:spPr>
      </p:sp>
      <p:sp>
        <p:nvSpPr>
          <p:cNvPr id="54" name="Google Shape;54;p10"/>
          <p:cNvSpPr txBox="1">
            <a:spLocks noGrp="1"/>
          </p:cNvSpPr>
          <p:nvPr>
            <p:ph type="title"/>
          </p:nvPr>
        </p:nvSpPr>
        <p:spPr>
          <a:xfrm>
            <a:off x="720000" y="4038000"/>
            <a:ext cx="7704000" cy="5727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txBox="1">
            <a:spLocks noGrp="1"/>
          </p:cNvSpPr>
          <p:nvPr>
            <p:ph type="title" hasCustomPrompt="1"/>
          </p:nvPr>
        </p:nvSpPr>
        <p:spPr>
          <a:xfrm>
            <a:off x="3872750" y="1571732"/>
            <a:ext cx="4556100" cy="11856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7200">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7" name="Google Shape;57;p11"/>
          <p:cNvSpPr txBox="1">
            <a:spLocks noGrp="1"/>
          </p:cNvSpPr>
          <p:nvPr>
            <p:ph type="subTitle" idx="1"/>
          </p:nvPr>
        </p:nvSpPr>
        <p:spPr>
          <a:xfrm>
            <a:off x="3872750" y="2757268"/>
            <a:ext cx="4556100" cy="81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58" name="Google Shape;58;p11"/>
          <p:cNvPicPr preferRelativeResize="0"/>
          <p:nvPr/>
        </p:nvPicPr>
        <p:blipFill rotWithShape="1">
          <a:blip r:embed="rId2">
            <a:alphaModFix amt="87000"/>
          </a:blip>
          <a:srcRect b="4534"/>
          <a:stretch/>
        </p:blipFill>
        <p:spPr>
          <a:xfrm rot="5400000">
            <a:off x="-1038688" y="884975"/>
            <a:ext cx="5294474" cy="337355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marL="914400" lvl="1"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marL="1371600" lvl="2"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marL="1828800" lvl="3"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marL="2286000" lvl="4"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marL="2743200" lvl="5"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marL="3200400" lvl="6"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marL="3657600" lvl="7"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marL="4114800" lvl="8"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6" r:id="rId7"/>
    <p:sldLayoutId id="2147483657" r:id="rId8"/>
    <p:sldLayoutId id="2147483658" r:id="rId9"/>
    <p:sldLayoutId id="2147483665" r:id="rId10"/>
    <p:sldLayoutId id="2147483669" r:id="rId11"/>
    <p:sldLayoutId id="214748367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4"/>
        <p:cNvGrpSpPr/>
        <p:nvPr/>
      </p:nvGrpSpPr>
      <p:grpSpPr>
        <a:xfrm>
          <a:off x="0" y="0"/>
          <a:ext cx="0" cy="0"/>
          <a:chOff x="0" y="0"/>
          <a:chExt cx="0" cy="0"/>
        </a:xfrm>
      </p:grpSpPr>
      <p:sp>
        <p:nvSpPr>
          <p:cNvPr id="165" name="Google Shape;165;p28"/>
          <p:cNvSpPr txBox="1">
            <a:spLocks noGrp="1"/>
          </p:cNvSpPr>
          <p:nvPr>
            <p:ph type="ctrTitle"/>
          </p:nvPr>
        </p:nvSpPr>
        <p:spPr>
          <a:xfrm>
            <a:off x="695650" y="1114350"/>
            <a:ext cx="4656000" cy="225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800" dirty="0"/>
              <a:t>Heart Disease Diagnostic-</a:t>
            </a:r>
            <a:r>
              <a:rPr lang="en-US" sz="4900" dirty="0"/>
              <a:t> </a:t>
            </a:r>
            <a:r>
              <a:rPr lang="en-US" sz="4000" b="0" dirty="0">
                <a:solidFill>
                  <a:schemeClr val="dk2"/>
                </a:solidFill>
              </a:rPr>
              <a:t>Analysis</a:t>
            </a:r>
            <a:endParaRPr lang="en-US" sz="3800" b="0" dirty="0">
              <a:solidFill>
                <a:schemeClr val="dk2"/>
              </a:solidFill>
            </a:endParaRPr>
          </a:p>
        </p:txBody>
      </p:sp>
      <p:sp>
        <p:nvSpPr>
          <p:cNvPr id="166" name="Google Shape;166;p28"/>
          <p:cNvSpPr txBox="1">
            <a:spLocks noGrp="1"/>
          </p:cNvSpPr>
          <p:nvPr>
            <p:ph type="subTitle" idx="1"/>
          </p:nvPr>
        </p:nvSpPr>
        <p:spPr>
          <a:xfrm>
            <a:off x="695650" y="3661562"/>
            <a:ext cx="4422300" cy="448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IN" sz="2000" dirty="0"/>
              <a:t>By: Shilpa Nagpal</a:t>
            </a:r>
            <a:endParaRPr sz="2000" dirty="0"/>
          </a:p>
        </p:txBody>
      </p:sp>
      <p:pic>
        <p:nvPicPr>
          <p:cNvPr id="167" name="Google Shape;167;p28"/>
          <p:cNvPicPr preferRelativeResize="0"/>
          <p:nvPr/>
        </p:nvPicPr>
        <p:blipFill>
          <a:blip r:embed="rId3">
            <a:alphaModFix/>
          </a:blip>
          <a:stretch>
            <a:fillRect/>
          </a:stretch>
        </p:blipFill>
        <p:spPr>
          <a:xfrm>
            <a:off x="6521055" y="977451"/>
            <a:ext cx="1968550" cy="3309998"/>
          </a:xfrm>
          <a:prstGeom prst="rect">
            <a:avLst/>
          </a:prstGeom>
          <a:noFill/>
          <a:ln>
            <a:noFill/>
          </a:ln>
          <a:effectLst>
            <a:outerShdw blurRad="400050" dist="19050" dir="5400000" algn="bl" rotWithShape="0">
              <a:schemeClr val="dk1">
                <a:alpha val="50000"/>
              </a:schemeClr>
            </a:outerShdw>
          </a:effectLst>
        </p:spPr>
      </p:pic>
      <p:cxnSp>
        <p:nvCxnSpPr>
          <p:cNvPr id="168" name="Google Shape;168;p28"/>
          <p:cNvCxnSpPr/>
          <p:nvPr/>
        </p:nvCxnSpPr>
        <p:spPr>
          <a:xfrm>
            <a:off x="714550" y="973688"/>
            <a:ext cx="4422300" cy="0"/>
          </a:xfrm>
          <a:prstGeom prst="straightConnector1">
            <a:avLst/>
          </a:prstGeom>
          <a:noFill/>
          <a:ln w="19050" cap="flat" cmpd="sng">
            <a:solidFill>
              <a:schemeClr val="dk1"/>
            </a:solidFill>
            <a:prstDash val="solid"/>
            <a:round/>
            <a:headEnd type="none" w="med" len="med"/>
            <a:tailEnd type="none" w="med" len="med"/>
          </a:ln>
        </p:spPr>
      </p:cxnSp>
      <p:cxnSp>
        <p:nvCxnSpPr>
          <p:cNvPr id="169" name="Google Shape;169;p28"/>
          <p:cNvCxnSpPr/>
          <p:nvPr/>
        </p:nvCxnSpPr>
        <p:spPr>
          <a:xfrm>
            <a:off x="714550" y="4169812"/>
            <a:ext cx="4422300" cy="0"/>
          </a:xfrm>
          <a:prstGeom prst="straightConnector1">
            <a:avLst/>
          </a:prstGeom>
          <a:noFill/>
          <a:ln w="19050" cap="flat" cmpd="sng">
            <a:solidFill>
              <a:schemeClr val="dk1"/>
            </a:solidFill>
            <a:prstDash val="solid"/>
            <a:round/>
            <a:headEnd type="none" w="med" len="med"/>
            <a:tailEnd type="none" w="med" len="med"/>
          </a:ln>
        </p:spPr>
      </p:cxnSp>
      <p:cxnSp>
        <p:nvCxnSpPr>
          <p:cNvPr id="170" name="Google Shape;170;p28"/>
          <p:cNvCxnSpPr/>
          <p:nvPr/>
        </p:nvCxnSpPr>
        <p:spPr>
          <a:xfrm>
            <a:off x="714550" y="3569012"/>
            <a:ext cx="44223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1"/>
          <p:cNvSpPr txBox="1">
            <a:spLocks noGrp="1"/>
          </p:cNvSpPr>
          <p:nvPr>
            <p:ph type="title"/>
          </p:nvPr>
        </p:nvSpPr>
        <p:spPr>
          <a:xfrm>
            <a:off x="3998312" y="469388"/>
            <a:ext cx="5054247" cy="88497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u="sng" dirty="0"/>
              <a:t>Introduction</a:t>
            </a:r>
            <a:endParaRPr sz="2800" b="0" u="sng" dirty="0">
              <a:solidFill>
                <a:schemeClr val="dk2"/>
              </a:solidFill>
            </a:endParaRPr>
          </a:p>
        </p:txBody>
      </p:sp>
      <p:pic>
        <p:nvPicPr>
          <p:cNvPr id="204" name="Google Shape;204;p31"/>
          <p:cNvPicPr preferRelativeResize="0"/>
          <p:nvPr/>
        </p:nvPicPr>
        <p:blipFill>
          <a:blip r:embed="rId3">
            <a:alphaModFix/>
          </a:blip>
          <a:stretch>
            <a:fillRect/>
          </a:stretch>
        </p:blipFill>
        <p:spPr>
          <a:xfrm>
            <a:off x="638900" y="847725"/>
            <a:ext cx="2190025" cy="3682401"/>
          </a:xfrm>
          <a:prstGeom prst="rect">
            <a:avLst/>
          </a:prstGeom>
          <a:noFill/>
          <a:ln>
            <a:noFill/>
          </a:ln>
          <a:effectLst>
            <a:outerShdw blurRad="400050" dist="19050" dir="5400000" algn="bl" rotWithShape="0">
              <a:schemeClr val="dk1">
                <a:alpha val="50000"/>
              </a:schemeClr>
            </a:outerShdw>
          </a:effectLst>
        </p:spPr>
      </p:pic>
      <p:cxnSp>
        <p:nvCxnSpPr>
          <p:cNvPr id="6" name="Google Shape;197;p30">
            <a:extLst>
              <a:ext uri="{FF2B5EF4-FFF2-40B4-BE49-F238E27FC236}">
                <a16:creationId xmlns:a16="http://schemas.microsoft.com/office/drawing/2014/main" id="{557627D1-B71C-76A9-BCC8-CDD4FF62FF9C}"/>
              </a:ext>
            </a:extLst>
          </p:cNvPr>
          <p:cNvCxnSpPr>
            <a:cxnSpLocks/>
          </p:cNvCxnSpPr>
          <p:nvPr/>
        </p:nvCxnSpPr>
        <p:spPr>
          <a:xfrm>
            <a:off x="4082800" y="1058278"/>
            <a:ext cx="4414168" cy="0"/>
          </a:xfrm>
          <a:prstGeom prst="straightConnector1">
            <a:avLst/>
          </a:prstGeom>
          <a:noFill/>
          <a:ln w="19050" cap="flat" cmpd="sng">
            <a:solidFill>
              <a:schemeClr val="dk1"/>
            </a:solidFill>
            <a:prstDash val="solid"/>
            <a:round/>
            <a:headEnd type="none" w="med" len="med"/>
            <a:tailEnd type="none" w="med" len="med"/>
          </a:ln>
        </p:spPr>
      </p:cxnSp>
      <p:sp>
        <p:nvSpPr>
          <p:cNvPr id="11" name="TextBox 10">
            <a:extLst>
              <a:ext uri="{FF2B5EF4-FFF2-40B4-BE49-F238E27FC236}">
                <a16:creationId xmlns:a16="http://schemas.microsoft.com/office/drawing/2014/main" id="{6C183F90-1806-CA8C-3589-D3638625DC35}"/>
              </a:ext>
            </a:extLst>
          </p:cNvPr>
          <p:cNvSpPr txBox="1"/>
          <p:nvPr/>
        </p:nvSpPr>
        <p:spPr>
          <a:xfrm>
            <a:off x="3369212" y="1061479"/>
            <a:ext cx="5774788" cy="3708708"/>
          </a:xfrm>
          <a:prstGeom prst="rect">
            <a:avLst/>
          </a:prstGeom>
          <a:noFill/>
        </p:spPr>
        <p:txBody>
          <a:bodyPr wrap="square" rtlCol="0">
            <a:spAutoFit/>
          </a:bodyPr>
          <a:lstStyle/>
          <a:p>
            <a:pPr algn="l"/>
            <a:r>
              <a:rPr lang="en-US" sz="1300" b="0" i="0" u="none" strike="noStrike" baseline="0" dirty="0">
                <a:solidFill>
                  <a:schemeClr val="tx1"/>
                </a:solidFill>
                <a:latin typeface="+mn-lt"/>
              </a:rPr>
              <a:t>Heart disease remains one of the leading causes of mortality worldwide, affecting individuals across all demographics regardless of socioeconomic status. By leveraging data from a heart disease diagnostic database, this report aims to conduct an in-depth analysis of heart disease rates, distribution by gender and age, and explore various attributes associated with heart health..</a:t>
            </a:r>
            <a:br>
              <a:rPr lang="en-US" sz="1300" b="0" i="0" u="none" strike="noStrike" baseline="0" dirty="0">
                <a:solidFill>
                  <a:schemeClr val="tx1"/>
                </a:solidFill>
                <a:latin typeface="+mn-lt"/>
              </a:rPr>
            </a:br>
            <a:r>
              <a:rPr lang="en-US" sz="1300" b="0" i="0" u="none" strike="noStrike" baseline="0" dirty="0">
                <a:solidFill>
                  <a:schemeClr val="tx1"/>
                </a:solidFill>
                <a:latin typeface="+mn-lt"/>
              </a:rPr>
              <a:t>As it is rightly said, ‘Health is Wealth’. We have realized this fact in the pandemic time after witnessing the brute effects of Covid-19 on people of all age groups. Apart from this, another major contributor to the death rate is </a:t>
            </a:r>
            <a:r>
              <a:rPr lang="en-IN" sz="1300" b="0" i="0" u="none" strike="noStrike" baseline="0" dirty="0">
                <a:solidFill>
                  <a:schemeClr val="tx1"/>
                </a:solidFill>
                <a:latin typeface="+mn-lt"/>
              </a:rPr>
              <a:t>heart-related diseases.</a:t>
            </a:r>
            <a:br>
              <a:rPr lang="en-IN" sz="1300" b="0" i="0" u="none" strike="noStrike" baseline="0" dirty="0">
                <a:solidFill>
                  <a:schemeClr val="tx1"/>
                </a:solidFill>
                <a:latin typeface="+mn-lt"/>
              </a:rPr>
            </a:br>
            <a:r>
              <a:rPr lang="en-US" sz="1300" b="0" i="0" u="none" strike="noStrike" baseline="0" dirty="0">
                <a:solidFill>
                  <a:schemeClr val="tx1"/>
                </a:solidFill>
                <a:latin typeface="+mn-lt"/>
              </a:rPr>
              <a:t>Heart diseases have been known to take a major toll on people’s lives. As a layman, we may feel that the common factors for heart-related diseases are cardiac arrest or blockages. But the dataset under analysis describes multiple different medical parameters associated with the heart and their typical values. We will be analyzing the relationships between them and studying the implications of changes in those parameters. In this project, we will be incorporating the most trending and powerful BI tool namely Tableau.</a:t>
            </a:r>
            <a:endParaRPr lang="en-IN" sz="1300" dirty="0">
              <a:solidFill>
                <a:schemeClr val="tx1"/>
              </a:solidFill>
              <a:latin typeface="+mn-lt"/>
            </a:endParaRPr>
          </a:p>
          <a:p>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2"/>
          <p:cNvSpPr txBox="1">
            <a:spLocks noGrp="1"/>
          </p:cNvSpPr>
          <p:nvPr>
            <p:ph type="title"/>
          </p:nvPr>
        </p:nvSpPr>
        <p:spPr>
          <a:xfrm>
            <a:off x="212915" y="303346"/>
            <a:ext cx="2930284" cy="4215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u="sng" dirty="0">
                <a:effectLst>
                  <a:outerShdw blurRad="38100" dist="38100" dir="2700000" algn="tl">
                    <a:srgbClr val="000000">
                      <a:alpha val="43137"/>
                    </a:srgbClr>
                  </a:outerShdw>
                </a:effectLst>
              </a:rPr>
              <a:t>Problem Statement</a:t>
            </a:r>
            <a:endParaRPr sz="2400" u="sng" dirty="0">
              <a:effectLst>
                <a:outerShdw blurRad="38100" dist="38100" dir="2700000" algn="tl">
                  <a:srgbClr val="000000">
                    <a:alpha val="43137"/>
                  </a:srgbClr>
                </a:outerShdw>
              </a:effectLst>
            </a:endParaRPr>
          </a:p>
        </p:txBody>
      </p:sp>
      <p:cxnSp>
        <p:nvCxnSpPr>
          <p:cNvPr id="215" name="Google Shape;215;p32"/>
          <p:cNvCxnSpPr>
            <a:cxnSpLocks/>
          </p:cNvCxnSpPr>
          <p:nvPr/>
        </p:nvCxnSpPr>
        <p:spPr>
          <a:xfrm>
            <a:off x="270116" y="199169"/>
            <a:ext cx="5483570" cy="0"/>
          </a:xfrm>
          <a:prstGeom prst="straightConnector1">
            <a:avLst/>
          </a:prstGeom>
          <a:noFill/>
          <a:ln w="19050" cap="flat" cmpd="sng">
            <a:solidFill>
              <a:schemeClr val="dk1"/>
            </a:solidFill>
            <a:prstDash val="solid"/>
            <a:round/>
            <a:headEnd type="none" w="med" len="med"/>
            <a:tailEnd type="none" w="med" len="med"/>
          </a:ln>
        </p:spPr>
      </p:cxnSp>
      <p:pic>
        <p:nvPicPr>
          <p:cNvPr id="216" name="Google Shape;216;p32"/>
          <p:cNvPicPr preferRelativeResize="0">
            <a:picLocks noGrp="1"/>
          </p:cNvPicPr>
          <p:nvPr>
            <p:ph type="pic" idx="2"/>
          </p:nvPr>
        </p:nvPicPr>
        <p:blipFill rotWithShape="1">
          <a:blip r:embed="rId3">
            <a:alphaModFix/>
          </a:blip>
          <a:srcRect l="26037" r="26037"/>
          <a:stretch/>
        </p:blipFill>
        <p:spPr>
          <a:xfrm>
            <a:off x="6396475" y="1029175"/>
            <a:ext cx="2291999" cy="3189900"/>
          </a:xfrm>
          <a:prstGeom prst="rect">
            <a:avLst/>
          </a:prstGeom>
        </p:spPr>
      </p:pic>
      <p:sp>
        <p:nvSpPr>
          <p:cNvPr id="11" name="TextBox 10">
            <a:extLst>
              <a:ext uri="{FF2B5EF4-FFF2-40B4-BE49-F238E27FC236}">
                <a16:creationId xmlns:a16="http://schemas.microsoft.com/office/drawing/2014/main" id="{6C183F90-1806-CA8C-3589-D3638625DC35}"/>
              </a:ext>
            </a:extLst>
          </p:cNvPr>
          <p:cNvSpPr txBox="1"/>
          <p:nvPr/>
        </p:nvSpPr>
        <p:spPr>
          <a:xfrm>
            <a:off x="70340" y="724932"/>
            <a:ext cx="5774788" cy="2308324"/>
          </a:xfrm>
          <a:prstGeom prst="rect">
            <a:avLst/>
          </a:prstGeom>
          <a:noFill/>
        </p:spPr>
        <p:txBody>
          <a:bodyPr wrap="square" rtlCol="0">
            <a:spAutoFit/>
          </a:bodyPr>
          <a:lstStyle/>
          <a:p>
            <a:pPr marL="139700" indent="0">
              <a:buNone/>
            </a:pPr>
            <a:r>
              <a:rPr lang="en-US" sz="1200" b="0" i="0" u="none" strike="noStrike" baseline="0" dirty="0">
                <a:solidFill>
                  <a:schemeClr val="tx1"/>
                </a:solidFill>
                <a:latin typeface="+mn-lt"/>
              </a:rPr>
              <a:t>Health is real wealth in the pandemic time we all realized the brute effects of covid-19 on all irrespective of any status. You are required to analyze this health and medical data for better future preparation. </a:t>
            </a:r>
          </a:p>
          <a:p>
            <a:pPr marL="139700" indent="0">
              <a:buNone/>
            </a:pPr>
            <a:r>
              <a:rPr lang="en-US" sz="1200" b="0" i="0" u="none" strike="noStrike" baseline="0" dirty="0">
                <a:solidFill>
                  <a:schemeClr val="tx1"/>
                </a:solidFill>
                <a:latin typeface="+mn-lt"/>
              </a:rPr>
              <a:t>Do ETL: Extract- Transform and Load data from the heart disease diagnostic database.</a:t>
            </a:r>
          </a:p>
          <a:p>
            <a:pPr marL="139700" indent="0">
              <a:buNone/>
            </a:pPr>
            <a:r>
              <a:rPr lang="en-US" sz="1200" b="0" i="0" u="none" strike="noStrike" baseline="0" dirty="0">
                <a:solidFill>
                  <a:schemeClr val="tx1"/>
                </a:solidFill>
                <a:latin typeface="+mn-lt"/>
              </a:rPr>
              <a:t>You can perform EDA through python. The database extracts various information such as  Heart disease rates, Heart disease by gender, by age. You can even compare attributes of the data set to extract necessary information. Make the necessary dashboard with the best you can extract from the data. Use various visualization and features and make the best dashboard  Find key metrics and factors and show the meaningful relationships between attributes.  Do your own research and come up with your findings.</a:t>
            </a:r>
            <a:endParaRPr lang="en-US" sz="700" dirty="0">
              <a:solidFill>
                <a:schemeClr val="tx1"/>
              </a:solidFill>
              <a:latin typeface="+mn-lt"/>
            </a:endParaRPr>
          </a:p>
        </p:txBody>
      </p:sp>
      <p:graphicFrame>
        <p:nvGraphicFramePr>
          <p:cNvPr id="3" name="Content Placeholder 4">
            <a:extLst>
              <a:ext uri="{FF2B5EF4-FFF2-40B4-BE49-F238E27FC236}">
                <a16:creationId xmlns:a16="http://schemas.microsoft.com/office/drawing/2014/main" id="{B9D2C692-0E08-7DDD-83DE-17DD3B9DBD15}"/>
              </a:ext>
            </a:extLst>
          </p:cNvPr>
          <p:cNvGraphicFramePr>
            <a:graphicFrameLocks/>
          </p:cNvGraphicFramePr>
          <p:nvPr>
            <p:extLst>
              <p:ext uri="{D42A27DB-BD31-4B8C-83A1-F6EECF244321}">
                <p14:modId xmlns:p14="http://schemas.microsoft.com/office/powerpoint/2010/main" val="1822221742"/>
              </p:ext>
            </p:extLst>
          </p:nvPr>
        </p:nvGraphicFramePr>
        <p:xfrm>
          <a:off x="270116" y="3033256"/>
          <a:ext cx="5426369" cy="1823659"/>
        </p:xfrm>
        <a:graphic>
          <a:graphicData uri="http://schemas.openxmlformats.org/drawingml/2006/table">
            <a:tbl>
              <a:tblPr firstRow="1" bandRow="1">
                <a:tableStyleId>{616DA210-FB5B-4158-B5E0-FEB733F419BA}</a:tableStyleId>
              </a:tblPr>
              <a:tblGrid>
                <a:gridCol w="2584695">
                  <a:extLst>
                    <a:ext uri="{9D8B030D-6E8A-4147-A177-3AD203B41FA5}">
                      <a16:colId xmlns:a16="http://schemas.microsoft.com/office/drawing/2014/main" val="20000"/>
                    </a:ext>
                  </a:extLst>
                </a:gridCol>
                <a:gridCol w="2841674">
                  <a:extLst>
                    <a:ext uri="{9D8B030D-6E8A-4147-A177-3AD203B41FA5}">
                      <a16:colId xmlns:a16="http://schemas.microsoft.com/office/drawing/2014/main" val="20001"/>
                    </a:ext>
                  </a:extLst>
                </a:gridCol>
              </a:tblGrid>
              <a:tr h="307823">
                <a:tc>
                  <a:txBody>
                    <a:bodyPr/>
                    <a:lstStyle/>
                    <a:p>
                      <a:r>
                        <a:rPr lang="en-IN" sz="1100" b="1" dirty="0">
                          <a:effectLst/>
                        </a:rPr>
                        <a:t>PROJECT TITLE</a:t>
                      </a:r>
                      <a:endParaRPr lang="en-US" sz="1100" b="1" dirty="0">
                        <a:effectLst/>
                        <a:latin typeface="Arial" panose="020B0604020202020204" pitchFamily="34" charset="0"/>
                        <a:cs typeface="Arial" panose="020B0604020202020204" pitchFamily="34" charset="0"/>
                      </a:endParaRPr>
                    </a:p>
                  </a:txBody>
                  <a:tcPr/>
                </a:tc>
                <a:tc>
                  <a:txBody>
                    <a:bodyPr/>
                    <a:lstStyle/>
                    <a:p>
                      <a:r>
                        <a:rPr lang="en-IN" sz="1100" b="0" i="0" u="none" strike="noStrike" cap="none" baseline="0" dirty="0">
                          <a:solidFill>
                            <a:schemeClr val="tx1"/>
                          </a:solidFill>
                          <a:latin typeface="+mn-lt"/>
                          <a:ea typeface="+mn-ea"/>
                          <a:cs typeface="+mn-cs"/>
                          <a:sym typeface="Arial"/>
                        </a:rPr>
                        <a:t>Heart Disease Diagnostic Analysis </a:t>
                      </a:r>
                      <a:endParaRPr lang="en-US"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268143">
                <a:tc>
                  <a:txBody>
                    <a:bodyPr/>
                    <a:lstStyle/>
                    <a:p>
                      <a:r>
                        <a:rPr lang="en-IN" sz="1100" b="1" dirty="0">
                          <a:effectLst/>
                        </a:rPr>
                        <a:t>TECHNOLOGY</a:t>
                      </a:r>
                      <a:endParaRPr lang="en-US" sz="1100" b="1" dirty="0">
                        <a:effectLst/>
                        <a:latin typeface="Arial" panose="020B0604020202020204" pitchFamily="34" charset="0"/>
                        <a:cs typeface="Arial" panose="020B0604020202020204" pitchFamily="34" charset="0"/>
                      </a:endParaRPr>
                    </a:p>
                  </a:txBody>
                  <a:tcPr/>
                </a:tc>
                <a:tc>
                  <a:txBody>
                    <a:bodyPr/>
                    <a:lstStyle/>
                    <a:p>
                      <a:r>
                        <a:rPr lang="en-IN" sz="1100" dirty="0"/>
                        <a:t>Data Science</a:t>
                      </a:r>
                      <a:endParaRPr lang="en-US"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268143">
                <a:tc>
                  <a:txBody>
                    <a:bodyPr/>
                    <a:lstStyle/>
                    <a:p>
                      <a:r>
                        <a:rPr lang="en-IN" sz="1100" b="1" dirty="0">
                          <a:effectLst/>
                        </a:rPr>
                        <a:t>DOMAIN</a:t>
                      </a:r>
                      <a:endParaRPr lang="en-US" sz="1100" b="1" dirty="0">
                        <a:effectLst/>
                        <a:latin typeface="Arial" panose="020B0604020202020204" pitchFamily="34" charset="0"/>
                        <a:cs typeface="Arial" panose="020B0604020202020204" pitchFamily="34" charset="0"/>
                      </a:endParaRPr>
                    </a:p>
                  </a:txBody>
                  <a:tcPr/>
                </a:tc>
                <a:tc>
                  <a:txBody>
                    <a:bodyPr/>
                    <a:lstStyle/>
                    <a:p>
                      <a:r>
                        <a:rPr lang="en-IN" sz="1100" dirty="0"/>
                        <a:t>HealthCare</a:t>
                      </a:r>
                      <a:endParaRPr lang="en-US"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268143">
                <a:tc>
                  <a:txBody>
                    <a:bodyPr/>
                    <a:lstStyle/>
                    <a:p>
                      <a:r>
                        <a:rPr lang="en-IN" sz="1100" b="1" dirty="0">
                          <a:effectLst/>
                        </a:rPr>
                        <a:t>PROJECT DIFFICULTY LEVEL</a:t>
                      </a:r>
                      <a:endParaRPr lang="en-US" sz="1100" b="1" dirty="0">
                        <a:effectLst/>
                        <a:latin typeface="Arial" panose="020B0604020202020204" pitchFamily="34" charset="0"/>
                        <a:cs typeface="Arial" panose="020B0604020202020204" pitchFamily="34" charset="0"/>
                      </a:endParaRPr>
                    </a:p>
                  </a:txBody>
                  <a:tcPr/>
                </a:tc>
                <a:tc>
                  <a:txBody>
                    <a:bodyPr/>
                    <a:lstStyle/>
                    <a:p>
                      <a:r>
                        <a:rPr lang="en-IN" sz="1100" dirty="0"/>
                        <a:t>Intermediate</a:t>
                      </a:r>
                      <a:endParaRPr lang="en-US"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268143">
                <a:tc>
                  <a:txBody>
                    <a:bodyPr/>
                    <a:lstStyle/>
                    <a:p>
                      <a:r>
                        <a:rPr lang="en-IN" sz="1100" b="1" dirty="0">
                          <a:effectLst/>
                        </a:rPr>
                        <a:t>PROGRAMMING LANGUAGE</a:t>
                      </a:r>
                      <a:r>
                        <a:rPr lang="en-IN" sz="1100" b="1" baseline="0" dirty="0">
                          <a:effectLst/>
                        </a:rPr>
                        <a:t> USED</a:t>
                      </a:r>
                      <a:endParaRPr lang="en-US" sz="1100" b="1" dirty="0">
                        <a:effectLst/>
                        <a:latin typeface="Arial" panose="020B0604020202020204" pitchFamily="34" charset="0"/>
                        <a:cs typeface="Arial" panose="020B0604020202020204" pitchFamily="34" charset="0"/>
                      </a:endParaRPr>
                    </a:p>
                  </a:txBody>
                  <a:tcPr/>
                </a:tc>
                <a:tc>
                  <a:txBody>
                    <a:bodyPr/>
                    <a:lstStyle/>
                    <a:p>
                      <a:r>
                        <a:rPr lang="en-IN" sz="1100" dirty="0"/>
                        <a:t>Python</a:t>
                      </a:r>
                      <a:endParaRPr lang="en-US"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443264">
                <a:tc>
                  <a:txBody>
                    <a:bodyPr/>
                    <a:lstStyle/>
                    <a:p>
                      <a:r>
                        <a:rPr lang="en-IN" sz="1100" b="1" dirty="0">
                          <a:effectLst/>
                        </a:rPr>
                        <a:t>TOOLS USED</a:t>
                      </a:r>
                      <a:endParaRPr lang="en-US" sz="1100" b="1" dirty="0">
                        <a:effectLst/>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err="1"/>
                        <a:t>J</a:t>
                      </a:r>
                      <a:r>
                        <a:rPr lang="en-US" sz="1100" spc="-10" dirty="0" err="1"/>
                        <a:t>u</a:t>
                      </a:r>
                      <a:r>
                        <a:rPr lang="en-US" sz="1100" spc="-5" dirty="0" err="1"/>
                        <a:t>p</a:t>
                      </a:r>
                      <a:r>
                        <a:rPr lang="en-US" sz="1100" spc="-10" dirty="0" err="1"/>
                        <a:t>y</a:t>
                      </a:r>
                      <a:r>
                        <a:rPr lang="en-US" sz="1100" dirty="0" err="1"/>
                        <a:t>t</a:t>
                      </a:r>
                      <a:r>
                        <a:rPr lang="en-US" sz="1100" spc="5" dirty="0" err="1"/>
                        <a:t>er</a:t>
                      </a:r>
                      <a:r>
                        <a:rPr lang="en-US" sz="1100" spc="-135" dirty="0"/>
                        <a:t> </a:t>
                      </a:r>
                      <a:r>
                        <a:rPr lang="en-US" sz="1100" dirty="0"/>
                        <a:t>Not</a:t>
                      </a:r>
                      <a:r>
                        <a:rPr lang="en-US" sz="1100" spc="5" dirty="0"/>
                        <a:t>e</a:t>
                      </a:r>
                      <a:r>
                        <a:rPr lang="en-US" sz="1100" spc="-5" dirty="0"/>
                        <a:t>b</a:t>
                      </a:r>
                      <a:r>
                        <a:rPr lang="en-US" sz="1100" spc="-10" dirty="0"/>
                        <a:t>o</a:t>
                      </a:r>
                      <a:r>
                        <a:rPr lang="en-US" sz="1100" dirty="0"/>
                        <a:t>o</a:t>
                      </a:r>
                      <a:r>
                        <a:rPr lang="en-US" sz="1100" spc="-10" dirty="0"/>
                        <a:t>k</a:t>
                      </a:r>
                      <a:r>
                        <a:rPr lang="en-US" sz="1100" dirty="0"/>
                        <a:t>,</a:t>
                      </a:r>
                      <a:r>
                        <a:rPr lang="en-US" sz="1100" spc="-125" dirty="0"/>
                        <a:t> </a:t>
                      </a:r>
                      <a:r>
                        <a:rPr lang="en-US" sz="1100" dirty="0"/>
                        <a:t>M</a:t>
                      </a:r>
                      <a:r>
                        <a:rPr lang="en-US" sz="1100" spc="45" dirty="0"/>
                        <a:t>S</a:t>
                      </a:r>
                      <a:r>
                        <a:rPr lang="en-US" sz="1100" dirty="0"/>
                        <a:t>-</a:t>
                      </a:r>
                      <a:r>
                        <a:rPr lang="en-US" sz="1100" spc="-5" dirty="0"/>
                        <a:t>Ex</a:t>
                      </a:r>
                      <a:r>
                        <a:rPr lang="en-US" sz="1100" spc="-10" dirty="0"/>
                        <a:t>c</a:t>
                      </a:r>
                      <a:r>
                        <a:rPr lang="en-US" sz="1100" dirty="0"/>
                        <a:t>e</a:t>
                      </a:r>
                      <a:r>
                        <a:rPr lang="en-US" sz="1100" spc="-5" dirty="0"/>
                        <a:t>l</a:t>
                      </a:r>
                      <a:r>
                        <a:rPr lang="en-US" sz="1100" dirty="0"/>
                        <a:t>,</a:t>
                      </a:r>
                      <a:r>
                        <a:rPr lang="en-US" sz="1100" spc="-135" dirty="0"/>
                        <a:t> </a:t>
                      </a:r>
                      <a:r>
                        <a:rPr lang="en-US" sz="1100" spc="5" dirty="0"/>
                        <a:t>Tableau</a:t>
                      </a:r>
                      <a:endParaRPr lang="en-US" sz="1100" dirty="0"/>
                    </a:p>
                    <a:p>
                      <a:endParaRPr lang="en-US"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bl>
          </a:graphicData>
        </a:graphic>
      </p:graphicFrame>
      <p:cxnSp>
        <p:nvCxnSpPr>
          <p:cNvPr id="4" name="Google Shape;215;p32"/>
          <p:cNvCxnSpPr>
            <a:cxnSpLocks/>
          </p:cNvCxnSpPr>
          <p:nvPr/>
        </p:nvCxnSpPr>
        <p:spPr>
          <a:xfrm>
            <a:off x="212915" y="4965772"/>
            <a:ext cx="548357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3" name="Title 2">
            <a:extLst>
              <a:ext uri="{FF2B5EF4-FFF2-40B4-BE49-F238E27FC236}">
                <a16:creationId xmlns:a16="http://schemas.microsoft.com/office/drawing/2014/main" id="{375357DA-9CA5-0AA7-EA7D-12054C3BE68E}"/>
              </a:ext>
            </a:extLst>
          </p:cNvPr>
          <p:cNvSpPr>
            <a:spLocks noGrp="1"/>
          </p:cNvSpPr>
          <p:nvPr>
            <p:ph type="title"/>
          </p:nvPr>
        </p:nvSpPr>
        <p:spPr>
          <a:xfrm>
            <a:off x="720000" y="288307"/>
            <a:ext cx="7704000" cy="572700"/>
          </a:xfrm>
        </p:spPr>
        <p:txBody>
          <a:bodyPr/>
          <a:lstStyle/>
          <a:p>
            <a:r>
              <a:rPr lang="en-IN" sz="3200" u="sng" dirty="0">
                <a:effectLst>
                  <a:outerShdw blurRad="38100" dist="38100" dir="2700000" algn="tl">
                    <a:srgbClr val="000000">
                      <a:alpha val="43137"/>
                    </a:srgbClr>
                  </a:outerShdw>
                </a:effectLst>
              </a:rPr>
              <a:t>Architecture</a:t>
            </a:r>
          </a:p>
        </p:txBody>
      </p:sp>
      <p:grpSp>
        <p:nvGrpSpPr>
          <p:cNvPr id="37" name="Group 36">
            <a:extLst>
              <a:ext uri="{FF2B5EF4-FFF2-40B4-BE49-F238E27FC236}">
                <a16:creationId xmlns:a16="http://schemas.microsoft.com/office/drawing/2014/main" id="{81F273B2-4646-C889-7FE0-F5ABC8F5699C}"/>
              </a:ext>
            </a:extLst>
          </p:cNvPr>
          <p:cNvGrpSpPr/>
          <p:nvPr/>
        </p:nvGrpSpPr>
        <p:grpSpPr>
          <a:xfrm>
            <a:off x="3193366" y="956603"/>
            <a:ext cx="5528603" cy="3538026"/>
            <a:chOff x="3354734" y="927614"/>
            <a:chExt cx="4660382" cy="3628987"/>
          </a:xfrm>
        </p:grpSpPr>
        <p:sp>
          <p:nvSpPr>
            <p:cNvPr id="38" name="Rectangle 37">
              <a:extLst>
                <a:ext uri="{FF2B5EF4-FFF2-40B4-BE49-F238E27FC236}">
                  <a16:creationId xmlns:a16="http://schemas.microsoft.com/office/drawing/2014/main" id="{4C3E626C-B66F-659B-D6C7-D1B961E3E461}"/>
                </a:ext>
              </a:extLst>
            </p:cNvPr>
            <p:cNvSpPr/>
            <p:nvPr/>
          </p:nvSpPr>
          <p:spPr>
            <a:xfrm rot="5400000">
              <a:off x="3138247" y="1535618"/>
              <a:ext cx="948650" cy="114599"/>
            </a:xfrm>
            <a:prstGeom prst="rect">
              <a:avLst/>
            </a:prstGeom>
            <a:scene3d>
              <a:camera prst="orthographicFront">
                <a:rot lat="0" lon="0" rev="0"/>
              </a:camera>
              <a:lightRig rig="contrasting" dir="t">
                <a:rot lat="0" lon="0" rev="1200000"/>
              </a:lightRig>
            </a:scene3d>
            <a:sp3d z="-300000" contourW="19050" prstMaterial="metal">
              <a:bevelT w="88900" h="203200"/>
              <a:bevelB w="165100" h="254000"/>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39" name="Freeform: Shape 38">
              <a:extLst>
                <a:ext uri="{FF2B5EF4-FFF2-40B4-BE49-F238E27FC236}">
                  <a16:creationId xmlns:a16="http://schemas.microsoft.com/office/drawing/2014/main" id="{E7346FB2-2EE9-3517-8575-9EFB012B1088}"/>
                </a:ext>
              </a:extLst>
            </p:cNvPr>
            <p:cNvSpPr/>
            <p:nvPr/>
          </p:nvSpPr>
          <p:spPr>
            <a:xfrm>
              <a:off x="3354734" y="927614"/>
              <a:ext cx="1273328" cy="763997"/>
            </a:xfrm>
            <a:custGeom>
              <a:avLst/>
              <a:gdLst>
                <a:gd name="connsiteX0" fmla="*/ 0 w 1273328"/>
                <a:gd name="connsiteY0" fmla="*/ 76400 h 763997"/>
                <a:gd name="connsiteX1" fmla="*/ 76400 w 1273328"/>
                <a:gd name="connsiteY1" fmla="*/ 0 h 763997"/>
                <a:gd name="connsiteX2" fmla="*/ 1196928 w 1273328"/>
                <a:gd name="connsiteY2" fmla="*/ 0 h 763997"/>
                <a:gd name="connsiteX3" fmla="*/ 1273328 w 1273328"/>
                <a:gd name="connsiteY3" fmla="*/ 76400 h 763997"/>
                <a:gd name="connsiteX4" fmla="*/ 1273328 w 1273328"/>
                <a:gd name="connsiteY4" fmla="*/ 687597 h 763997"/>
                <a:gd name="connsiteX5" fmla="*/ 1196928 w 1273328"/>
                <a:gd name="connsiteY5" fmla="*/ 763997 h 763997"/>
                <a:gd name="connsiteX6" fmla="*/ 76400 w 1273328"/>
                <a:gd name="connsiteY6" fmla="*/ 763997 h 763997"/>
                <a:gd name="connsiteX7" fmla="*/ 0 w 1273328"/>
                <a:gd name="connsiteY7" fmla="*/ 687597 h 763997"/>
                <a:gd name="connsiteX8" fmla="*/ 0 w 1273328"/>
                <a:gd name="connsiteY8" fmla="*/ 76400 h 763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3328" h="763997">
                  <a:moveTo>
                    <a:pt x="0" y="76400"/>
                  </a:moveTo>
                  <a:cubicBezTo>
                    <a:pt x="0" y="34205"/>
                    <a:pt x="34205" y="0"/>
                    <a:pt x="76400" y="0"/>
                  </a:cubicBezTo>
                  <a:lnTo>
                    <a:pt x="1196928" y="0"/>
                  </a:lnTo>
                  <a:cubicBezTo>
                    <a:pt x="1239123" y="0"/>
                    <a:pt x="1273328" y="34205"/>
                    <a:pt x="1273328" y="76400"/>
                  </a:cubicBezTo>
                  <a:lnTo>
                    <a:pt x="1273328" y="687597"/>
                  </a:lnTo>
                  <a:cubicBezTo>
                    <a:pt x="1273328" y="729792"/>
                    <a:pt x="1239123" y="763997"/>
                    <a:pt x="1196928" y="763997"/>
                  </a:cubicBezTo>
                  <a:lnTo>
                    <a:pt x="76400" y="763997"/>
                  </a:lnTo>
                  <a:cubicBezTo>
                    <a:pt x="34205" y="763997"/>
                    <a:pt x="0" y="729792"/>
                    <a:pt x="0" y="687597"/>
                  </a:cubicBezTo>
                  <a:lnTo>
                    <a:pt x="0" y="76400"/>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accent1">
                <a:shade val="80000"/>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68097" tIns="68097" rIns="68097" bIns="68097" numCol="1" spcCol="1270" anchor="ctr" anchorCtr="0">
              <a:noAutofit/>
            </a:bodyPr>
            <a:lstStyle/>
            <a:p>
              <a:pPr marL="0" lvl="0" indent="0" algn="ctr" defTabSz="533400">
                <a:lnSpc>
                  <a:spcPct val="90000"/>
                </a:lnSpc>
                <a:spcBef>
                  <a:spcPct val="0"/>
                </a:spcBef>
                <a:spcAft>
                  <a:spcPct val="35000"/>
                </a:spcAft>
                <a:buNone/>
              </a:pPr>
              <a:r>
                <a:rPr lang="en-IN" sz="1300" b="1" kern="1200" dirty="0">
                  <a:latin typeface="Arial" panose="020B0604020202020204" pitchFamily="34" charset="0"/>
                  <a:cs typeface="Arial" panose="020B0604020202020204" pitchFamily="34" charset="0"/>
                </a:rPr>
                <a:t>Raw data Collection</a:t>
              </a:r>
            </a:p>
          </p:txBody>
        </p:sp>
        <p:sp>
          <p:nvSpPr>
            <p:cNvPr id="40" name="Rectangle 39">
              <a:extLst>
                <a:ext uri="{FF2B5EF4-FFF2-40B4-BE49-F238E27FC236}">
                  <a16:creationId xmlns:a16="http://schemas.microsoft.com/office/drawing/2014/main" id="{A275555C-38EA-6CC3-FFD9-05E1D96CE0A0}"/>
                </a:ext>
              </a:extLst>
            </p:cNvPr>
            <p:cNvSpPr/>
            <p:nvPr/>
          </p:nvSpPr>
          <p:spPr>
            <a:xfrm rot="5400000">
              <a:off x="3138247" y="2490615"/>
              <a:ext cx="948650" cy="114599"/>
            </a:xfrm>
            <a:prstGeom prst="rect">
              <a:avLst/>
            </a:prstGeom>
            <a:scene3d>
              <a:camera prst="orthographicFront">
                <a:rot lat="0" lon="0" rev="0"/>
              </a:camera>
              <a:lightRig rig="contrasting" dir="t">
                <a:rot lat="0" lon="0" rev="1200000"/>
              </a:lightRig>
            </a:scene3d>
            <a:sp3d z="-300000" contourW="19050" prstMaterial="metal">
              <a:bevelT w="88900" h="203200"/>
              <a:bevelB w="165100" h="254000"/>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41" name="Freeform: Shape 40">
              <a:extLst>
                <a:ext uri="{FF2B5EF4-FFF2-40B4-BE49-F238E27FC236}">
                  <a16:creationId xmlns:a16="http://schemas.microsoft.com/office/drawing/2014/main" id="{CFF711AF-045B-9839-62E4-92BBD06901CA}"/>
                </a:ext>
              </a:extLst>
            </p:cNvPr>
            <p:cNvSpPr/>
            <p:nvPr/>
          </p:nvSpPr>
          <p:spPr>
            <a:xfrm>
              <a:off x="3354734" y="1882611"/>
              <a:ext cx="1273328" cy="763997"/>
            </a:xfrm>
            <a:custGeom>
              <a:avLst/>
              <a:gdLst>
                <a:gd name="connsiteX0" fmla="*/ 0 w 1273328"/>
                <a:gd name="connsiteY0" fmla="*/ 76400 h 763997"/>
                <a:gd name="connsiteX1" fmla="*/ 76400 w 1273328"/>
                <a:gd name="connsiteY1" fmla="*/ 0 h 763997"/>
                <a:gd name="connsiteX2" fmla="*/ 1196928 w 1273328"/>
                <a:gd name="connsiteY2" fmla="*/ 0 h 763997"/>
                <a:gd name="connsiteX3" fmla="*/ 1273328 w 1273328"/>
                <a:gd name="connsiteY3" fmla="*/ 76400 h 763997"/>
                <a:gd name="connsiteX4" fmla="*/ 1273328 w 1273328"/>
                <a:gd name="connsiteY4" fmla="*/ 687597 h 763997"/>
                <a:gd name="connsiteX5" fmla="*/ 1196928 w 1273328"/>
                <a:gd name="connsiteY5" fmla="*/ 763997 h 763997"/>
                <a:gd name="connsiteX6" fmla="*/ 76400 w 1273328"/>
                <a:gd name="connsiteY6" fmla="*/ 763997 h 763997"/>
                <a:gd name="connsiteX7" fmla="*/ 0 w 1273328"/>
                <a:gd name="connsiteY7" fmla="*/ 687597 h 763997"/>
                <a:gd name="connsiteX8" fmla="*/ 0 w 1273328"/>
                <a:gd name="connsiteY8" fmla="*/ 76400 h 763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3328" h="763997">
                  <a:moveTo>
                    <a:pt x="0" y="76400"/>
                  </a:moveTo>
                  <a:cubicBezTo>
                    <a:pt x="0" y="34205"/>
                    <a:pt x="34205" y="0"/>
                    <a:pt x="76400" y="0"/>
                  </a:cubicBezTo>
                  <a:lnTo>
                    <a:pt x="1196928" y="0"/>
                  </a:lnTo>
                  <a:cubicBezTo>
                    <a:pt x="1239123" y="0"/>
                    <a:pt x="1273328" y="34205"/>
                    <a:pt x="1273328" y="76400"/>
                  </a:cubicBezTo>
                  <a:lnTo>
                    <a:pt x="1273328" y="687597"/>
                  </a:lnTo>
                  <a:cubicBezTo>
                    <a:pt x="1273328" y="729792"/>
                    <a:pt x="1239123" y="763997"/>
                    <a:pt x="1196928" y="763997"/>
                  </a:cubicBezTo>
                  <a:lnTo>
                    <a:pt x="76400" y="763997"/>
                  </a:lnTo>
                  <a:cubicBezTo>
                    <a:pt x="34205" y="763997"/>
                    <a:pt x="0" y="729792"/>
                    <a:pt x="0" y="687597"/>
                  </a:cubicBezTo>
                  <a:lnTo>
                    <a:pt x="0" y="76400"/>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accent1">
                <a:shade val="80000"/>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68097" tIns="68097" rIns="68097" bIns="68097" numCol="1" spcCol="1270" anchor="ctr" anchorCtr="0">
              <a:noAutofit/>
            </a:bodyPr>
            <a:lstStyle/>
            <a:p>
              <a:pPr marL="0" lvl="0" indent="0" algn="ctr" defTabSz="533400">
                <a:lnSpc>
                  <a:spcPct val="90000"/>
                </a:lnSpc>
                <a:spcBef>
                  <a:spcPct val="0"/>
                </a:spcBef>
                <a:spcAft>
                  <a:spcPct val="35000"/>
                </a:spcAft>
                <a:buNone/>
              </a:pPr>
              <a:r>
                <a:rPr lang="en-IN" sz="1300" b="1" kern="1200" dirty="0">
                  <a:latin typeface="Arial" panose="020B0604020202020204" pitchFamily="34" charset="0"/>
                  <a:cs typeface="Arial" panose="020B0604020202020204" pitchFamily="34" charset="0"/>
                </a:rPr>
                <a:t>I</a:t>
              </a:r>
              <a:r>
                <a:rPr lang="pt-BR" sz="1300" b="1" kern="1200" dirty="0">
                  <a:latin typeface="Arial" panose="020B0604020202020204" pitchFamily="34" charset="0"/>
                  <a:cs typeface="Arial" panose="020B0604020202020204" pitchFamily="34" charset="0"/>
                </a:rPr>
                <a:t>mporting Libraries in Jupiter Notebook</a:t>
              </a:r>
              <a:endParaRPr lang="en-IN" sz="1300" b="1" kern="1200" dirty="0">
                <a:latin typeface="Arial" panose="020B0604020202020204" pitchFamily="34" charset="0"/>
                <a:cs typeface="Arial" panose="020B0604020202020204" pitchFamily="34" charset="0"/>
              </a:endParaRPr>
            </a:p>
          </p:txBody>
        </p:sp>
        <p:sp>
          <p:nvSpPr>
            <p:cNvPr id="42" name="Rectangle 41">
              <a:extLst>
                <a:ext uri="{FF2B5EF4-FFF2-40B4-BE49-F238E27FC236}">
                  <a16:creationId xmlns:a16="http://schemas.microsoft.com/office/drawing/2014/main" id="{B9A38ED0-7A96-EA3E-5C76-E008088F7D91}"/>
                </a:ext>
              </a:extLst>
            </p:cNvPr>
            <p:cNvSpPr/>
            <p:nvPr/>
          </p:nvSpPr>
          <p:spPr>
            <a:xfrm rot="5400000">
              <a:off x="3138247" y="3445611"/>
              <a:ext cx="948650" cy="114599"/>
            </a:xfrm>
            <a:prstGeom prst="rect">
              <a:avLst/>
            </a:prstGeom>
            <a:scene3d>
              <a:camera prst="orthographicFront">
                <a:rot lat="0" lon="0" rev="0"/>
              </a:camera>
              <a:lightRig rig="contrasting" dir="t">
                <a:rot lat="0" lon="0" rev="1200000"/>
              </a:lightRig>
            </a:scene3d>
            <a:sp3d z="-300000" contourW="19050" prstMaterial="metal">
              <a:bevelT w="88900" h="203200"/>
              <a:bevelB w="165100" h="254000"/>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43" name="Freeform: Shape 42">
              <a:extLst>
                <a:ext uri="{FF2B5EF4-FFF2-40B4-BE49-F238E27FC236}">
                  <a16:creationId xmlns:a16="http://schemas.microsoft.com/office/drawing/2014/main" id="{CFE9ECBA-5B17-4364-63E7-D8B50ECB0C42}"/>
                </a:ext>
              </a:extLst>
            </p:cNvPr>
            <p:cNvSpPr/>
            <p:nvPr/>
          </p:nvSpPr>
          <p:spPr>
            <a:xfrm>
              <a:off x="3354734" y="2837607"/>
              <a:ext cx="1273328" cy="763997"/>
            </a:xfrm>
            <a:custGeom>
              <a:avLst/>
              <a:gdLst>
                <a:gd name="connsiteX0" fmla="*/ 0 w 1273328"/>
                <a:gd name="connsiteY0" fmla="*/ 76400 h 763997"/>
                <a:gd name="connsiteX1" fmla="*/ 76400 w 1273328"/>
                <a:gd name="connsiteY1" fmla="*/ 0 h 763997"/>
                <a:gd name="connsiteX2" fmla="*/ 1196928 w 1273328"/>
                <a:gd name="connsiteY2" fmla="*/ 0 h 763997"/>
                <a:gd name="connsiteX3" fmla="*/ 1273328 w 1273328"/>
                <a:gd name="connsiteY3" fmla="*/ 76400 h 763997"/>
                <a:gd name="connsiteX4" fmla="*/ 1273328 w 1273328"/>
                <a:gd name="connsiteY4" fmla="*/ 687597 h 763997"/>
                <a:gd name="connsiteX5" fmla="*/ 1196928 w 1273328"/>
                <a:gd name="connsiteY5" fmla="*/ 763997 h 763997"/>
                <a:gd name="connsiteX6" fmla="*/ 76400 w 1273328"/>
                <a:gd name="connsiteY6" fmla="*/ 763997 h 763997"/>
                <a:gd name="connsiteX7" fmla="*/ 0 w 1273328"/>
                <a:gd name="connsiteY7" fmla="*/ 687597 h 763997"/>
                <a:gd name="connsiteX8" fmla="*/ 0 w 1273328"/>
                <a:gd name="connsiteY8" fmla="*/ 76400 h 763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3328" h="763997">
                  <a:moveTo>
                    <a:pt x="0" y="76400"/>
                  </a:moveTo>
                  <a:cubicBezTo>
                    <a:pt x="0" y="34205"/>
                    <a:pt x="34205" y="0"/>
                    <a:pt x="76400" y="0"/>
                  </a:cubicBezTo>
                  <a:lnTo>
                    <a:pt x="1196928" y="0"/>
                  </a:lnTo>
                  <a:cubicBezTo>
                    <a:pt x="1239123" y="0"/>
                    <a:pt x="1273328" y="34205"/>
                    <a:pt x="1273328" y="76400"/>
                  </a:cubicBezTo>
                  <a:lnTo>
                    <a:pt x="1273328" y="687597"/>
                  </a:lnTo>
                  <a:cubicBezTo>
                    <a:pt x="1273328" y="729792"/>
                    <a:pt x="1239123" y="763997"/>
                    <a:pt x="1196928" y="763997"/>
                  </a:cubicBezTo>
                  <a:lnTo>
                    <a:pt x="76400" y="763997"/>
                  </a:lnTo>
                  <a:cubicBezTo>
                    <a:pt x="34205" y="763997"/>
                    <a:pt x="0" y="729792"/>
                    <a:pt x="0" y="687597"/>
                  </a:cubicBezTo>
                  <a:lnTo>
                    <a:pt x="0" y="76400"/>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accent1">
                <a:shade val="80000"/>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68097" tIns="68097" rIns="68097" bIns="68097" numCol="1" spcCol="1270" anchor="ctr" anchorCtr="0">
              <a:noAutofit/>
            </a:bodyPr>
            <a:lstStyle/>
            <a:p>
              <a:pPr marL="0" lvl="0" indent="0" algn="ctr" defTabSz="533400">
                <a:lnSpc>
                  <a:spcPct val="90000"/>
                </a:lnSpc>
                <a:spcBef>
                  <a:spcPct val="0"/>
                </a:spcBef>
                <a:spcAft>
                  <a:spcPct val="35000"/>
                </a:spcAft>
                <a:buNone/>
              </a:pPr>
              <a:r>
                <a:rPr lang="en-IN" sz="1300" b="1" kern="1200" dirty="0">
                  <a:latin typeface="Arial" panose="020B0604020202020204" pitchFamily="34" charset="0"/>
                  <a:cs typeface="Arial" panose="020B0604020202020204" pitchFamily="34" charset="0"/>
                </a:rPr>
                <a:t>Load dataset</a:t>
              </a:r>
            </a:p>
          </p:txBody>
        </p:sp>
        <p:sp>
          <p:nvSpPr>
            <p:cNvPr id="44" name="Rectangle 43">
              <a:extLst>
                <a:ext uri="{FF2B5EF4-FFF2-40B4-BE49-F238E27FC236}">
                  <a16:creationId xmlns:a16="http://schemas.microsoft.com/office/drawing/2014/main" id="{CA9DEF89-8E1B-3765-3E6F-2A551D02EA59}"/>
                </a:ext>
              </a:extLst>
            </p:cNvPr>
            <p:cNvSpPr/>
            <p:nvPr/>
          </p:nvSpPr>
          <p:spPr>
            <a:xfrm>
              <a:off x="3615745" y="3923109"/>
              <a:ext cx="1687181" cy="114599"/>
            </a:xfrm>
            <a:prstGeom prst="rect">
              <a:avLst/>
            </a:prstGeom>
            <a:scene3d>
              <a:camera prst="orthographicFront">
                <a:rot lat="0" lon="0" rev="0"/>
              </a:camera>
              <a:lightRig rig="contrasting" dir="t">
                <a:rot lat="0" lon="0" rev="1200000"/>
              </a:lightRig>
            </a:scene3d>
            <a:sp3d z="-300000" contourW="19050" prstMaterial="metal">
              <a:bevelT w="88900" h="203200"/>
              <a:bevelB w="165100" h="254000"/>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45" name="Freeform: Shape 44">
              <a:extLst>
                <a:ext uri="{FF2B5EF4-FFF2-40B4-BE49-F238E27FC236}">
                  <a16:creationId xmlns:a16="http://schemas.microsoft.com/office/drawing/2014/main" id="{30A7C097-1F33-DF92-841A-3BF670A5E27B}"/>
                </a:ext>
              </a:extLst>
            </p:cNvPr>
            <p:cNvSpPr/>
            <p:nvPr/>
          </p:nvSpPr>
          <p:spPr>
            <a:xfrm>
              <a:off x="3354734" y="3792604"/>
              <a:ext cx="1273328" cy="763997"/>
            </a:xfrm>
            <a:custGeom>
              <a:avLst/>
              <a:gdLst>
                <a:gd name="connsiteX0" fmla="*/ 0 w 1273328"/>
                <a:gd name="connsiteY0" fmla="*/ 76400 h 763997"/>
                <a:gd name="connsiteX1" fmla="*/ 76400 w 1273328"/>
                <a:gd name="connsiteY1" fmla="*/ 0 h 763997"/>
                <a:gd name="connsiteX2" fmla="*/ 1196928 w 1273328"/>
                <a:gd name="connsiteY2" fmla="*/ 0 h 763997"/>
                <a:gd name="connsiteX3" fmla="*/ 1273328 w 1273328"/>
                <a:gd name="connsiteY3" fmla="*/ 76400 h 763997"/>
                <a:gd name="connsiteX4" fmla="*/ 1273328 w 1273328"/>
                <a:gd name="connsiteY4" fmla="*/ 687597 h 763997"/>
                <a:gd name="connsiteX5" fmla="*/ 1196928 w 1273328"/>
                <a:gd name="connsiteY5" fmla="*/ 763997 h 763997"/>
                <a:gd name="connsiteX6" fmla="*/ 76400 w 1273328"/>
                <a:gd name="connsiteY6" fmla="*/ 763997 h 763997"/>
                <a:gd name="connsiteX7" fmla="*/ 0 w 1273328"/>
                <a:gd name="connsiteY7" fmla="*/ 687597 h 763997"/>
                <a:gd name="connsiteX8" fmla="*/ 0 w 1273328"/>
                <a:gd name="connsiteY8" fmla="*/ 76400 h 763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3328" h="763997">
                  <a:moveTo>
                    <a:pt x="0" y="76400"/>
                  </a:moveTo>
                  <a:cubicBezTo>
                    <a:pt x="0" y="34205"/>
                    <a:pt x="34205" y="0"/>
                    <a:pt x="76400" y="0"/>
                  </a:cubicBezTo>
                  <a:lnTo>
                    <a:pt x="1196928" y="0"/>
                  </a:lnTo>
                  <a:cubicBezTo>
                    <a:pt x="1239123" y="0"/>
                    <a:pt x="1273328" y="34205"/>
                    <a:pt x="1273328" y="76400"/>
                  </a:cubicBezTo>
                  <a:lnTo>
                    <a:pt x="1273328" y="687597"/>
                  </a:lnTo>
                  <a:cubicBezTo>
                    <a:pt x="1273328" y="729792"/>
                    <a:pt x="1239123" y="763997"/>
                    <a:pt x="1196928" y="763997"/>
                  </a:cubicBezTo>
                  <a:lnTo>
                    <a:pt x="76400" y="763997"/>
                  </a:lnTo>
                  <a:cubicBezTo>
                    <a:pt x="34205" y="763997"/>
                    <a:pt x="0" y="729792"/>
                    <a:pt x="0" y="687597"/>
                  </a:cubicBezTo>
                  <a:lnTo>
                    <a:pt x="0" y="76400"/>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accent1">
                <a:shade val="80000"/>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68097" tIns="68097" rIns="68097" bIns="68097" numCol="1" spcCol="1270" anchor="ctr" anchorCtr="0">
              <a:noAutofit/>
            </a:bodyPr>
            <a:lstStyle/>
            <a:p>
              <a:pPr marL="0" lvl="0" indent="0" algn="ctr" defTabSz="533400">
                <a:lnSpc>
                  <a:spcPct val="90000"/>
                </a:lnSpc>
                <a:spcBef>
                  <a:spcPct val="0"/>
                </a:spcBef>
                <a:spcAft>
                  <a:spcPct val="35000"/>
                </a:spcAft>
                <a:buNone/>
              </a:pPr>
              <a:r>
                <a:rPr lang="en-IN" sz="1300" b="1" kern="1200" dirty="0">
                  <a:latin typeface="Arial" panose="020B0604020202020204" pitchFamily="34" charset="0"/>
                  <a:cs typeface="Arial" panose="020B0604020202020204" pitchFamily="34" charset="0"/>
                </a:rPr>
                <a:t>Missing Values imputations</a:t>
              </a:r>
            </a:p>
          </p:txBody>
        </p:sp>
        <p:sp>
          <p:nvSpPr>
            <p:cNvPr id="46" name="Rectangle 45">
              <a:extLst>
                <a:ext uri="{FF2B5EF4-FFF2-40B4-BE49-F238E27FC236}">
                  <a16:creationId xmlns:a16="http://schemas.microsoft.com/office/drawing/2014/main" id="{14BF37FB-A132-A93C-E964-8F6FC2EDCA85}"/>
                </a:ext>
              </a:extLst>
            </p:cNvPr>
            <p:cNvSpPr/>
            <p:nvPr/>
          </p:nvSpPr>
          <p:spPr>
            <a:xfrm rot="16200000">
              <a:off x="4831774" y="3445611"/>
              <a:ext cx="948650" cy="114599"/>
            </a:xfrm>
            <a:prstGeom prst="rect">
              <a:avLst/>
            </a:prstGeom>
            <a:scene3d>
              <a:camera prst="orthographicFront">
                <a:rot lat="0" lon="0" rev="0"/>
              </a:camera>
              <a:lightRig rig="contrasting" dir="t">
                <a:rot lat="0" lon="0" rev="1200000"/>
              </a:lightRig>
            </a:scene3d>
            <a:sp3d z="-300000" contourW="19050" prstMaterial="metal">
              <a:bevelT w="88900" h="203200"/>
              <a:bevelB w="165100" h="254000"/>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47" name="Freeform: Shape 46">
              <a:extLst>
                <a:ext uri="{FF2B5EF4-FFF2-40B4-BE49-F238E27FC236}">
                  <a16:creationId xmlns:a16="http://schemas.microsoft.com/office/drawing/2014/main" id="{1C24AEB0-6765-479C-6B05-AF2B77F74286}"/>
                </a:ext>
              </a:extLst>
            </p:cNvPr>
            <p:cNvSpPr/>
            <p:nvPr/>
          </p:nvSpPr>
          <p:spPr>
            <a:xfrm>
              <a:off x="5048261" y="3792604"/>
              <a:ext cx="1273328" cy="763997"/>
            </a:xfrm>
            <a:custGeom>
              <a:avLst/>
              <a:gdLst>
                <a:gd name="connsiteX0" fmla="*/ 0 w 1273328"/>
                <a:gd name="connsiteY0" fmla="*/ 76400 h 763997"/>
                <a:gd name="connsiteX1" fmla="*/ 76400 w 1273328"/>
                <a:gd name="connsiteY1" fmla="*/ 0 h 763997"/>
                <a:gd name="connsiteX2" fmla="*/ 1196928 w 1273328"/>
                <a:gd name="connsiteY2" fmla="*/ 0 h 763997"/>
                <a:gd name="connsiteX3" fmla="*/ 1273328 w 1273328"/>
                <a:gd name="connsiteY3" fmla="*/ 76400 h 763997"/>
                <a:gd name="connsiteX4" fmla="*/ 1273328 w 1273328"/>
                <a:gd name="connsiteY4" fmla="*/ 687597 h 763997"/>
                <a:gd name="connsiteX5" fmla="*/ 1196928 w 1273328"/>
                <a:gd name="connsiteY5" fmla="*/ 763997 h 763997"/>
                <a:gd name="connsiteX6" fmla="*/ 76400 w 1273328"/>
                <a:gd name="connsiteY6" fmla="*/ 763997 h 763997"/>
                <a:gd name="connsiteX7" fmla="*/ 0 w 1273328"/>
                <a:gd name="connsiteY7" fmla="*/ 687597 h 763997"/>
                <a:gd name="connsiteX8" fmla="*/ 0 w 1273328"/>
                <a:gd name="connsiteY8" fmla="*/ 76400 h 763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3328" h="763997">
                  <a:moveTo>
                    <a:pt x="0" y="76400"/>
                  </a:moveTo>
                  <a:cubicBezTo>
                    <a:pt x="0" y="34205"/>
                    <a:pt x="34205" y="0"/>
                    <a:pt x="76400" y="0"/>
                  </a:cubicBezTo>
                  <a:lnTo>
                    <a:pt x="1196928" y="0"/>
                  </a:lnTo>
                  <a:cubicBezTo>
                    <a:pt x="1239123" y="0"/>
                    <a:pt x="1273328" y="34205"/>
                    <a:pt x="1273328" y="76400"/>
                  </a:cubicBezTo>
                  <a:lnTo>
                    <a:pt x="1273328" y="687597"/>
                  </a:lnTo>
                  <a:cubicBezTo>
                    <a:pt x="1273328" y="729792"/>
                    <a:pt x="1239123" y="763997"/>
                    <a:pt x="1196928" y="763997"/>
                  </a:cubicBezTo>
                  <a:lnTo>
                    <a:pt x="76400" y="763997"/>
                  </a:lnTo>
                  <a:cubicBezTo>
                    <a:pt x="34205" y="763997"/>
                    <a:pt x="0" y="729792"/>
                    <a:pt x="0" y="687597"/>
                  </a:cubicBezTo>
                  <a:lnTo>
                    <a:pt x="0" y="76400"/>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accent1">
                <a:shade val="80000"/>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68097" tIns="68097" rIns="68097" bIns="68097" numCol="1" spcCol="1270" anchor="ctr" anchorCtr="0">
              <a:noAutofit/>
            </a:bodyPr>
            <a:lstStyle/>
            <a:p>
              <a:pPr marL="0" lvl="0" indent="0" algn="ctr" defTabSz="533400">
                <a:lnSpc>
                  <a:spcPct val="90000"/>
                </a:lnSpc>
                <a:spcBef>
                  <a:spcPct val="0"/>
                </a:spcBef>
                <a:spcAft>
                  <a:spcPct val="35000"/>
                </a:spcAft>
                <a:buNone/>
              </a:pPr>
              <a:r>
                <a:rPr lang="en-IN" sz="1300" b="1" kern="1200" dirty="0">
                  <a:latin typeface="Arial" panose="020B0604020202020204" pitchFamily="34" charset="0"/>
                  <a:cs typeface="Arial" panose="020B0604020202020204" pitchFamily="34" charset="0"/>
                </a:rPr>
                <a:t>Handling outliers</a:t>
              </a:r>
            </a:p>
          </p:txBody>
        </p:sp>
        <p:sp>
          <p:nvSpPr>
            <p:cNvPr id="48" name="Rectangle 47">
              <a:extLst>
                <a:ext uri="{FF2B5EF4-FFF2-40B4-BE49-F238E27FC236}">
                  <a16:creationId xmlns:a16="http://schemas.microsoft.com/office/drawing/2014/main" id="{F252DD28-30AC-7CC3-66BA-5EABA7778AF8}"/>
                </a:ext>
              </a:extLst>
            </p:cNvPr>
            <p:cNvSpPr/>
            <p:nvPr/>
          </p:nvSpPr>
          <p:spPr>
            <a:xfrm rot="16200000">
              <a:off x="4831774" y="2490615"/>
              <a:ext cx="948650" cy="114599"/>
            </a:xfrm>
            <a:prstGeom prst="rect">
              <a:avLst/>
            </a:prstGeom>
            <a:scene3d>
              <a:camera prst="orthographicFront">
                <a:rot lat="0" lon="0" rev="0"/>
              </a:camera>
              <a:lightRig rig="contrasting" dir="t">
                <a:rot lat="0" lon="0" rev="1200000"/>
              </a:lightRig>
            </a:scene3d>
            <a:sp3d z="-300000" contourW="19050" prstMaterial="metal">
              <a:bevelT w="88900" h="203200"/>
              <a:bevelB w="165100" h="254000"/>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49" name="Freeform: Shape 48">
              <a:extLst>
                <a:ext uri="{FF2B5EF4-FFF2-40B4-BE49-F238E27FC236}">
                  <a16:creationId xmlns:a16="http://schemas.microsoft.com/office/drawing/2014/main" id="{AA239D87-A6D6-B55D-72A3-C629EC74742D}"/>
                </a:ext>
              </a:extLst>
            </p:cNvPr>
            <p:cNvSpPr/>
            <p:nvPr/>
          </p:nvSpPr>
          <p:spPr>
            <a:xfrm>
              <a:off x="5048261" y="2837607"/>
              <a:ext cx="1273328" cy="763997"/>
            </a:xfrm>
            <a:custGeom>
              <a:avLst/>
              <a:gdLst>
                <a:gd name="connsiteX0" fmla="*/ 0 w 1273328"/>
                <a:gd name="connsiteY0" fmla="*/ 76400 h 763997"/>
                <a:gd name="connsiteX1" fmla="*/ 76400 w 1273328"/>
                <a:gd name="connsiteY1" fmla="*/ 0 h 763997"/>
                <a:gd name="connsiteX2" fmla="*/ 1196928 w 1273328"/>
                <a:gd name="connsiteY2" fmla="*/ 0 h 763997"/>
                <a:gd name="connsiteX3" fmla="*/ 1273328 w 1273328"/>
                <a:gd name="connsiteY3" fmla="*/ 76400 h 763997"/>
                <a:gd name="connsiteX4" fmla="*/ 1273328 w 1273328"/>
                <a:gd name="connsiteY4" fmla="*/ 687597 h 763997"/>
                <a:gd name="connsiteX5" fmla="*/ 1196928 w 1273328"/>
                <a:gd name="connsiteY5" fmla="*/ 763997 h 763997"/>
                <a:gd name="connsiteX6" fmla="*/ 76400 w 1273328"/>
                <a:gd name="connsiteY6" fmla="*/ 763997 h 763997"/>
                <a:gd name="connsiteX7" fmla="*/ 0 w 1273328"/>
                <a:gd name="connsiteY7" fmla="*/ 687597 h 763997"/>
                <a:gd name="connsiteX8" fmla="*/ 0 w 1273328"/>
                <a:gd name="connsiteY8" fmla="*/ 76400 h 763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3328" h="763997">
                  <a:moveTo>
                    <a:pt x="0" y="76400"/>
                  </a:moveTo>
                  <a:cubicBezTo>
                    <a:pt x="0" y="34205"/>
                    <a:pt x="34205" y="0"/>
                    <a:pt x="76400" y="0"/>
                  </a:cubicBezTo>
                  <a:lnTo>
                    <a:pt x="1196928" y="0"/>
                  </a:lnTo>
                  <a:cubicBezTo>
                    <a:pt x="1239123" y="0"/>
                    <a:pt x="1273328" y="34205"/>
                    <a:pt x="1273328" y="76400"/>
                  </a:cubicBezTo>
                  <a:lnTo>
                    <a:pt x="1273328" y="687597"/>
                  </a:lnTo>
                  <a:cubicBezTo>
                    <a:pt x="1273328" y="729792"/>
                    <a:pt x="1239123" y="763997"/>
                    <a:pt x="1196928" y="763997"/>
                  </a:cubicBezTo>
                  <a:lnTo>
                    <a:pt x="76400" y="763997"/>
                  </a:lnTo>
                  <a:cubicBezTo>
                    <a:pt x="34205" y="763997"/>
                    <a:pt x="0" y="729792"/>
                    <a:pt x="0" y="687597"/>
                  </a:cubicBezTo>
                  <a:lnTo>
                    <a:pt x="0" y="76400"/>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accent1">
                <a:shade val="80000"/>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68097" tIns="68097" rIns="68097" bIns="68097" numCol="1" spcCol="1270" anchor="ctr" anchorCtr="0">
              <a:noAutofit/>
            </a:bodyPr>
            <a:lstStyle/>
            <a:p>
              <a:pPr marL="0" lvl="0" indent="0" algn="ctr" defTabSz="533400">
                <a:lnSpc>
                  <a:spcPct val="90000"/>
                </a:lnSpc>
                <a:spcBef>
                  <a:spcPct val="0"/>
                </a:spcBef>
                <a:spcAft>
                  <a:spcPct val="35000"/>
                </a:spcAft>
                <a:buNone/>
              </a:pPr>
              <a:r>
                <a:rPr lang="en-IN" sz="1300" b="1" kern="1200" dirty="0">
                  <a:latin typeface="Arial" panose="020B0604020202020204" pitchFamily="34" charset="0"/>
                  <a:cs typeface="Arial" panose="020B0604020202020204" pitchFamily="34" charset="0"/>
                </a:rPr>
                <a:t>Data Cleaning </a:t>
              </a:r>
            </a:p>
          </p:txBody>
        </p:sp>
        <p:sp>
          <p:nvSpPr>
            <p:cNvPr id="50" name="Rectangle 49">
              <a:extLst>
                <a:ext uri="{FF2B5EF4-FFF2-40B4-BE49-F238E27FC236}">
                  <a16:creationId xmlns:a16="http://schemas.microsoft.com/office/drawing/2014/main" id="{5DD6A0B2-A987-C5E7-9F25-88B807A56B84}"/>
                </a:ext>
              </a:extLst>
            </p:cNvPr>
            <p:cNvSpPr/>
            <p:nvPr/>
          </p:nvSpPr>
          <p:spPr>
            <a:xfrm rot="16200000">
              <a:off x="4831774" y="1535618"/>
              <a:ext cx="948650" cy="114599"/>
            </a:xfrm>
            <a:prstGeom prst="rect">
              <a:avLst/>
            </a:prstGeom>
            <a:scene3d>
              <a:camera prst="orthographicFront">
                <a:rot lat="0" lon="0" rev="0"/>
              </a:camera>
              <a:lightRig rig="contrasting" dir="t">
                <a:rot lat="0" lon="0" rev="1200000"/>
              </a:lightRig>
            </a:scene3d>
            <a:sp3d z="-300000" contourW="19050" prstMaterial="metal">
              <a:bevelT w="88900" h="203200"/>
              <a:bevelB w="165100" h="254000"/>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51" name="Freeform: Shape 50">
              <a:extLst>
                <a:ext uri="{FF2B5EF4-FFF2-40B4-BE49-F238E27FC236}">
                  <a16:creationId xmlns:a16="http://schemas.microsoft.com/office/drawing/2014/main" id="{A95E9C01-D71F-DE05-7D1D-C02817F88C2A}"/>
                </a:ext>
              </a:extLst>
            </p:cNvPr>
            <p:cNvSpPr/>
            <p:nvPr/>
          </p:nvSpPr>
          <p:spPr>
            <a:xfrm>
              <a:off x="5048261" y="1882611"/>
              <a:ext cx="1273328" cy="763997"/>
            </a:xfrm>
            <a:custGeom>
              <a:avLst/>
              <a:gdLst>
                <a:gd name="connsiteX0" fmla="*/ 0 w 1273328"/>
                <a:gd name="connsiteY0" fmla="*/ 76400 h 763997"/>
                <a:gd name="connsiteX1" fmla="*/ 76400 w 1273328"/>
                <a:gd name="connsiteY1" fmla="*/ 0 h 763997"/>
                <a:gd name="connsiteX2" fmla="*/ 1196928 w 1273328"/>
                <a:gd name="connsiteY2" fmla="*/ 0 h 763997"/>
                <a:gd name="connsiteX3" fmla="*/ 1273328 w 1273328"/>
                <a:gd name="connsiteY3" fmla="*/ 76400 h 763997"/>
                <a:gd name="connsiteX4" fmla="*/ 1273328 w 1273328"/>
                <a:gd name="connsiteY4" fmla="*/ 687597 h 763997"/>
                <a:gd name="connsiteX5" fmla="*/ 1196928 w 1273328"/>
                <a:gd name="connsiteY5" fmla="*/ 763997 h 763997"/>
                <a:gd name="connsiteX6" fmla="*/ 76400 w 1273328"/>
                <a:gd name="connsiteY6" fmla="*/ 763997 h 763997"/>
                <a:gd name="connsiteX7" fmla="*/ 0 w 1273328"/>
                <a:gd name="connsiteY7" fmla="*/ 687597 h 763997"/>
                <a:gd name="connsiteX8" fmla="*/ 0 w 1273328"/>
                <a:gd name="connsiteY8" fmla="*/ 76400 h 763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3328" h="763997">
                  <a:moveTo>
                    <a:pt x="0" y="76400"/>
                  </a:moveTo>
                  <a:cubicBezTo>
                    <a:pt x="0" y="34205"/>
                    <a:pt x="34205" y="0"/>
                    <a:pt x="76400" y="0"/>
                  </a:cubicBezTo>
                  <a:lnTo>
                    <a:pt x="1196928" y="0"/>
                  </a:lnTo>
                  <a:cubicBezTo>
                    <a:pt x="1239123" y="0"/>
                    <a:pt x="1273328" y="34205"/>
                    <a:pt x="1273328" y="76400"/>
                  </a:cubicBezTo>
                  <a:lnTo>
                    <a:pt x="1273328" y="687597"/>
                  </a:lnTo>
                  <a:cubicBezTo>
                    <a:pt x="1273328" y="729792"/>
                    <a:pt x="1239123" y="763997"/>
                    <a:pt x="1196928" y="763997"/>
                  </a:cubicBezTo>
                  <a:lnTo>
                    <a:pt x="76400" y="763997"/>
                  </a:lnTo>
                  <a:cubicBezTo>
                    <a:pt x="34205" y="763997"/>
                    <a:pt x="0" y="729792"/>
                    <a:pt x="0" y="687597"/>
                  </a:cubicBezTo>
                  <a:lnTo>
                    <a:pt x="0" y="76400"/>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accent1">
                <a:shade val="80000"/>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68097" tIns="68097" rIns="68097" bIns="68097" numCol="1" spcCol="1270" anchor="ctr" anchorCtr="0">
              <a:noAutofit/>
            </a:bodyPr>
            <a:lstStyle/>
            <a:p>
              <a:pPr marL="0" lvl="0" indent="0" algn="ctr" defTabSz="533400">
                <a:lnSpc>
                  <a:spcPct val="90000"/>
                </a:lnSpc>
                <a:spcBef>
                  <a:spcPct val="0"/>
                </a:spcBef>
                <a:spcAft>
                  <a:spcPct val="35000"/>
                </a:spcAft>
                <a:buNone/>
              </a:pPr>
              <a:r>
                <a:rPr lang="en-IN" sz="1300" b="1" kern="1200" dirty="0">
                  <a:latin typeface="Arial" panose="020B0604020202020204" pitchFamily="34" charset="0"/>
                  <a:cs typeface="Arial" panose="020B0604020202020204" pitchFamily="34" charset="0"/>
                </a:rPr>
                <a:t>Exploratory Data Analysis (EDA)</a:t>
              </a:r>
            </a:p>
          </p:txBody>
        </p:sp>
        <p:sp>
          <p:nvSpPr>
            <p:cNvPr id="52" name="Rectangle 51">
              <a:extLst>
                <a:ext uri="{FF2B5EF4-FFF2-40B4-BE49-F238E27FC236}">
                  <a16:creationId xmlns:a16="http://schemas.microsoft.com/office/drawing/2014/main" id="{EF25DE2B-C39E-60C2-3935-2586F8F2EE16}"/>
                </a:ext>
              </a:extLst>
            </p:cNvPr>
            <p:cNvSpPr/>
            <p:nvPr/>
          </p:nvSpPr>
          <p:spPr>
            <a:xfrm>
              <a:off x="5309273" y="1058120"/>
              <a:ext cx="1687181" cy="114599"/>
            </a:xfrm>
            <a:prstGeom prst="rect">
              <a:avLst/>
            </a:prstGeom>
            <a:scene3d>
              <a:camera prst="orthographicFront">
                <a:rot lat="0" lon="0" rev="0"/>
              </a:camera>
              <a:lightRig rig="contrasting" dir="t">
                <a:rot lat="0" lon="0" rev="1200000"/>
              </a:lightRig>
            </a:scene3d>
            <a:sp3d z="-300000" contourW="19050" prstMaterial="metal">
              <a:bevelT w="88900" h="203200"/>
              <a:bevelB w="165100" h="254000"/>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53" name="Freeform: Shape 52">
              <a:extLst>
                <a:ext uri="{FF2B5EF4-FFF2-40B4-BE49-F238E27FC236}">
                  <a16:creationId xmlns:a16="http://schemas.microsoft.com/office/drawing/2014/main" id="{9F89E47D-A406-05AE-70B9-5187F088C620}"/>
                </a:ext>
              </a:extLst>
            </p:cNvPr>
            <p:cNvSpPr/>
            <p:nvPr/>
          </p:nvSpPr>
          <p:spPr>
            <a:xfrm>
              <a:off x="5048261" y="927614"/>
              <a:ext cx="1273328" cy="763997"/>
            </a:xfrm>
            <a:custGeom>
              <a:avLst/>
              <a:gdLst>
                <a:gd name="connsiteX0" fmla="*/ 0 w 1273328"/>
                <a:gd name="connsiteY0" fmla="*/ 76400 h 763997"/>
                <a:gd name="connsiteX1" fmla="*/ 76400 w 1273328"/>
                <a:gd name="connsiteY1" fmla="*/ 0 h 763997"/>
                <a:gd name="connsiteX2" fmla="*/ 1196928 w 1273328"/>
                <a:gd name="connsiteY2" fmla="*/ 0 h 763997"/>
                <a:gd name="connsiteX3" fmla="*/ 1273328 w 1273328"/>
                <a:gd name="connsiteY3" fmla="*/ 76400 h 763997"/>
                <a:gd name="connsiteX4" fmla="*/ 1273328 w 1273328"/>
                <a:gd name="connsiteY4" fmla="*/ 687597 h 763997"/>
                <a:gd name="connsiteX5" fmla="*/ 1196928 w 1273328"/>
                <a:gd name="connsiteY5" fmla="*/ 763997 h 763997"/>
                <a:gd name="connsiteX6" fmla="*/ 76400 w 1273328"/>
                <a:gd name="connsiteY6" fmla="*/ 763997 h 763997"/>
                <a:gd name="connsiteX7" fmla="*/ 0 w 1273328"/>
                <a:gd name="connsiteY7" fmla="*/ 687597 h 763997"/>
                <a:gd name="connsiteX8" fmla="*/ 0 w 1273328"/>
                <a:gd name="connsiteY8" fmla="*/ 76400 h 763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3328" h="763997">
                  <a:moveTo>
                    <a:pt x="0" y="76400"/>
                  </a:moveTo>
                  <a:cubicBezTo>
                    <a:pt x="0" y="34205"/>
                    <a:pt x="34205" y="0"/>
                    <a:pt x="76400" y="0"/>
                  </a:cubicBezTo>
                  <a:lnTo>
                    <a:pt x="1196928" y="0"/>
                  </a:lnTo>
                  <a:cubicBezTo>
                    <a:pt x="1239123" y="0"/>
                    <a:pt x="1273328" y="34205"/>
                    <a:pt x="1273328" y="76400"/>
                  </a:cubicBezTo>
                  <a:lnTo>
                    <a:pt x="1273328" y="687597"/>
                  </a:lnTo>
                  <a:cubicBezTo>
                    <a:pt x="1273328" y="729792"/>
                    <a:pt x="1239123" y="763997"/>
                    <a:pt x="1196928" y="763997"/>
                  </a:cubicBezTo>
                  <a:lnTo>
                    <a:pt x="76400" y="763997"/>
                  </a:lnTo>
                  <a:cubicBezTo>
                    <a:pt x="34205" y="763997"/>
                    <a:pt x="0" y="729792"/>
                    <a:pt x="0" y="687597"/>
                  </a:cubicBezTo>
                  <a:lnTo>
                    <a:pt x="0" y="76400"/>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accent1">
                <a:shade val="80000"/>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68097" tIns="68097" rIns="68097" bIns="68097" numCol="1" spcCol="1270" anchor="ctr" anchorCtr="0">
              <a:noAutofit/>
            </a:bodyPr>
            <a:lstStyle/>
            <a:p>
              <a:pPr marL="0" lvl="0" indent="0" algn="ctr" defTabSz="533400">
                <a:lnSpc>
                  <a:spcPct val="90000"/>
                </a:lnSpc>
                <a:spcBef>
                  <a:spcPct val="0"/>
                </a:spcBef>
                <a:spcAft>
                  <a:spcPct val="35000"/>
                </a:spcAft>
                <a:buNone/>
              </a:pPr>
              <a:r>
                <a:rPr lang="en-IN" sz="1300" b="1" kern="1200" dirty="0">
                  <a:latin typeface="Arial" panose="020B0604020202020204" pitchFamily="34" charset="0"/>
                  <a:cs typeface="Arial" panose="020B0604020202020204" pitchFamily="34" charset="0"/>
                </a:rPr>
                <a:t>Modelling</a:t>
              </a:r>
            </a:p>
          </p:txBody>
        </p:sp>
        <p:sp>
          <p:nvSpPr>
            <p:cNvPr id="54" name="Rectangle 53">
              <a:extLst>
                <a:ext uri="{FF2B5EF4-FFF2-40B4-BE49-F238E27FC236}">
                  <a16:creationId xmlns:a16="http://schemas.microsoft.com/office/drawing/2014/main" id="{B1BC91FA-0117-D302-1D85-C879A0504A57}"/>
                </a:ext>
              </a:extLst>
            </p:cNvPr>
            <p:cNvSpPr/>
            <p:nvPr/>
          </p:nvSpPr>
          <p:spPr>
            <a:xfrm rot="5400000">
              <a:off x="6525302" y="1535618"/>
              <a:ext cx="948650" cy="114599"/>
            </a:xfrm>
            <a:prstGeom prst="rect">
              <a:avLst/>
            </a:prstGeom>
            <a:scene3d>
              <a:camera prst="orthographicFront">
                <a:rot lat="0" lon="0" rev="0"/>
              </a:camera>
              <a:lightRig rig="contrasting" dir="t">
                <a:rot lat="0" lon="0" rev="1200000"/>
              </a:lightRig>
            </a:scene3d>
            <a:sp3d z="-300000" contourW="19050" prstMaterial="metal">
              <a:bevelT w="88900" h="203200"/>
              <a:bevelB w="165100" h="254000"/>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55" name="Freeform: Shape 54">
              <a:extLst>
                <a:ext uri="{FF2B5EF4-FFF2-40B4-BE49-F238E27FC236}">
                  <a16:creationId xmlns:a16="http://schemas.microsoft.com/office/drawing/2014/main" id="{7AECA4BE-38B5-ADDC-639D-F6C2F713039E}"/>
                </a:ext>
              </a:extLst>
            </p:cNvPr>
            <p:cNvSpPr/>
            <p:nvPr/>
          </p:nvSpPr>
          <p:spPr>
            <a:xfrm>
              <a:off x="6741788" y="927614"/>
              <a:ext cx="1273328" cy="763997"/>
            </a:xfrm>
            <a:custGeom>
              <a:avLst/>
              <a:gdLst>
                <a:gd name="connsiteX0" fmla="*/ 0 w 1273328"/>
                <a:gd name="connsiteY0" fmla="*/ 76400 h 763997"/>
                <a:gd name="connsiteX1" fmla="*/ 76400 w 1273328"/>
                <a:gd name="connsiteY1" fmla="*/ 0 h 763997"/>
                <a:gd name="connsiteX2" fmla="*/ 1196928 w 1273328"/>
                <a:gd name="connsiteY2" fmla="*/ 0 h 763997"/>
                <a:gd name="connsiteX3" fmla="*/ 1273328 w 1273328"/>
                <a:gd name="connsiteY3" fmla="*/ 76400 h 763997"/>
                <a:gd name="connsiteX4" fmla="*/ 1273328 w 1273328"/>
                <a:gd name="connsiteY4" fmla="*/ 687597 h 763997"/>
                <a:gd name="connsiteX5" fmla="*/ 1196928 w 1273328"/>
                <a:gd name="connsiteY5" fmla="*/ 763997 h 763997"/>
                <a:gd name="connsiteX6" fmla="*/ 76400 w 1273328"/>
                <a:gd name="connsiteY6" fmla="*/ 763997 h 763997"/>
                <a:gd name="connsiteX7" fmla="*/ 0 w 1273328"/>
                <a:gd name="connsiteY7" fmla="*/ 687597 h 763997"/>
                <a:gd name="connsiteX8" fmla="*/ 0 w 1273328"/>
                <a:gd name="connsiteY8" fmla="*/ 76400 h 763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3328" h="763997">
                  <a:moveTo>
                    <a:pt x="0" y="76400"/>
                  </a:moveTo>
                  <a:cubicBezTo>
                    <a:pt x="0" y="34205"/>
                    <a:pt x="34205" y="0"/>
                    <a:pt x="76400" y="0"/>
                  </a:cubicBezTo>
                  <a:lnTo>
                    <a:pt x="1196928" y="0"/>
                  </a:lnTo>
                  <a:cubicBezTo>
                    <a:pt x="1239123" y="0"/>
                    <a:pt x="1273328" y="34205"/>
                    <a:pt x="1273328" y="76400"/>
                  </a:cubicBezTo>
                  <a:lnTo>
                    <a:pt x="1273328" y="687597"/>
                  </a:lnTo>
                  <a:cubicBezTo>
                    <a:pt x="1273328" y="729792"/>
                    <a:pt x="1239123" y="763997"/>
                    <a:pt x="1196928" y="763997"/>
                  </a:cubicBezTo>
                  <a:lnTo>
                    <a:pt x="76400" y="763997"/>
                  </a:lnTo>
                  <a:cubicBezTo>
                    <a:pt x="34205" y="763997"/>
                    <a:pt x="0" y="729792"/>
                    <a:pt x="0" y="687597"/>
                  </a:cubicBezTo>
                  <a:lnTo>
                    <a:pt x="0" y="76400"/>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accent1">
                <a:shade val="80000"/>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68097" tIns="68097" rIns="68097" bIns="68097" numCol="1" spcCol="1270" anchor="ctr" anchorCtr="0">
              <a:noAutofit/>
            </a:bodyPr>
            <a:lstStyle/>
            <a:p>
              <a:pPr marL="0" lvl="0" indent="0" algn="ctr" defTabSz="533400">
                <a:lnSpc>
                  <a:spcPct val="90000"/>
                </a:lnSpc>
                <a:spcBef>
                  <a:spcPct val="0"/>
                </a:spcBef>
                <a:spcAft>
                  <a:spcPct val="35000"/>
                </a:spcAft>
                <a:buNone/>
              </a:pPr>
              <a:r>
                <a:rPr lang="en-IN" sz="1300" b="1" kern="1200" dirty="0">
                  <a:latin typeface="Arial" panose="020B0604020202020204" pitchFamily="34" charset="0"/>
                  <a:cs typeface="Arial" panose="020B0604020202020204" pitchFamily="34" charset="0"/>
                </a:rPr>
                <a:t>Tableau Public Desktop</a:t>
              </a:r>
            </a:p>
          </p:txBody>
        </p:sp>
        <p:sp>
          <p:nvSpPr>
            <p:cNvPr id="56" name="Rectangle 55">
              <a:extLst>
                <a:ext uri="{FF2B5EF4-FFF2-40B4-BE49-F238E27FC236}">
                  <a16:creationId xmlns:a16="http://schemas.microsoft.com/office/drawing/2014/main" id="{2765D2B8-A0B1-80E5-F039-0E631B272A51}"/>
                </a:ext>
              </a:extLst>
            </p:cNvPr>
            <p:cNvSpPr/>
            <p:nvPr/>
          </p:nvSpPr>
          <p:spPr>
            <a:xfrm rot="5400000">
              <a:off x="6525302" y="2490615"/>
              <a:ext cx="948650" cy="114599"/>
            </a:xfrm>
            <a:prstGeom prst="rect">
              <a:avLst/>
            </a:prstGeom>
            <a:scene3d>
              <a:camera prst="orthographicFront">
                <a:rot lat="0" lon="0" rev="0"/>
              </a:camera>
              <a:lightRig rig="contrasting" dir="t">
                <a:rot lat="0" lon="0" rev="1200000"/>
              </a:lightRig>
            </a:scene3d>
            <a:sp3d z="-300000" contourW="19050" prstMaterial="metal">
              <a:bevelT w="88900" h="203200"/>
              <a:bevelB w="165100" h="254000"/>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57" name="Freeform: Shape 56">
              <a:extLst>
                <a:ext uri="{FF2B5EF4-FFF2-40B4-BE49-F238E27FC236}">
                  <a16:creationId xmlns:a16="http://schemas.microsoft.com/office/drawing/2014/main" id="{808DB061-381A-C50F-91CA-63AFA7376B71}"/>
                </a:ext>
              </a:extLst>
            </p:cNvPr>
            <p:cNvSpPr/>
            <p:nvPr/>
          </p:nvSpPr>
          <p:spPr>
            <a:xfrm>
              <a:off x="6741788" y="1882611"/>
              <a:ext cx="1273328" cy="763997"/>
            </a:xfrm>
            <a:custGeom>
              <a:avLst/>
              <a:gdLst>
                <a:gd name="connsiteX0" fmla="*/ 0 w 1273328"/>
                <a:gd name="connsiteY0" fmla="*/ 76400 h 763997"/>
                <a:gd name="connsiteX1" fmla="*/ 76400 w 1273328"/>
                <a:gd name="connsiteY1" fmla="*/ 0 h 763997"/>
                <a:gd name="connsiteX2" fmla="*/ 1196928 w 1273328"/>
                <a:gd name="connsiteY2" fmla="*/ 0 h 763997"/>
                <a:gd name="connsiteX3" fmla="*/ 1273328 w 1273328"/>
                <a:gd name="connsiteY3" fmla="*/ 76400 h 763997"/>
                <a:gd name="connsiteX4" fmla="*/ 1273328 w 1273328"/>
                <a:gd name="connsiteY4" fmla="*/ 687597 h 763997"/>
                <a:gd name="connsiteX5" fmla="*/ 1196928 w 1273328"/>
                <a:gd name="connsiteY5" fmla="*/ 763997 h 763997"/>
                <a:gd name="connsiteX6" fmla="*/ 76400 w 1273328"/>
                <a:gd name="connsiteY6" fmla="*/ 763997 h 763997"/>
                <a:gd name="connsiteX7" fmla="*/ 0 w 1273328"/>
                <a:gd name="connsiteY7" fmla="*/ 687597 h 763997"/>
                <a:gd name="connsiteX8" fmla="*/ 0 w 1273328"/>
                <a:gd name="connsiteY8" fmla="*/ 76400 h 763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3328" h="763997">
                  <a:moveTo>
                    <a:pt x="0" y="76400"/>
                  </a:moveTo>
                  <a:cubicBezTo>
                    <a:pt x="0" y="34205"/>
                    <a:pt x="34205" y="0"/>
                    <a:pt x="76400" y="0"/>
                  </a:cubicBezTo>
                  <a:lnTo>
                    <a:pt x="1196928" y="0"/>
                  </a:lnTo>
                  <a:cubicBezTo>
                    <a:pt x="1239123" y="0"/>
                    <a:pt x="1273328" y="34205"/>
                    <a:pt x="1273328" y="76400"/>
                  </a:cubicBezTo>
                  <a:lnTo>
                    <a:pt x="1273328" y="687597"/>
                  </a:lnTo>
                  <a:cubicBezTo>
                    <a:pt x="1273328" y="729792"/>
                    <a:pt x="1239123" y="763997"/>
                    <a:pt x="1196928" y="763997"/>
                  </a:cubicBezTo>
                  <a:lnTo>
                    <a:pt x="76400" y="763997"/>
                  </a:lnTo>
                  <a:cubicBezTo>
                    <a:pt x="34205" y="763997"/>
                    <a:pt x="0" y="729792"/>
                    <a:pt x="0" y="687597"/>
                  </a:cubicBezTo>
                  <a:lnTo>
                    <a:pt x="0" y="76400"/>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accent1">
                <a:shade val="80000"/>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68097" tIns="68097" rIns="68097" bIns="68097" numCol="1" spcCol="1270" anchor="ctr" anchorCtr="0">
              <a:noAutofit/>
            </a:bodyPr>
            <a:lstStyle/>
            <a:p>
              <a:pPr marL="0" lvl="0" indent="0" algn="ctr" defTabSz="533400">
                <a:lnSpc>
                  <a:spcPct val="90000"/>
                </a:lnSpc>
                <a:spcBef>
                  <a:spcPct val="0"/>
                </a:spcBef>
                <a:spcAft>
                  <a:spcPct val="35000"/>
                </a:spcAft>
                <a:buNone/>
              </a:pPr>
              <a:r>
                <a:rPr lang="en-IN" sz="1300" b="1" kern="1200" dirty="0">
                  <a:latin typeface="Arial" panose="020B0604020202020204" pitchFamily="34" charset="0"/>
                  <a:cs typeface="Arial" panose="020B0604020202020204" pitchFamily="34" charset="0"/>
                </a:rPr>
                <a:t>Insights</a:t>
              </a:r>
            </a:p>
          </p:txBody>
        </p:sp>
        <p:sp>
          <p:nvSpPr>
            <p:cNvPr id="58" name="Freeform: Shape 57">
              <a:extLst>
                <a:ext uri="{FF2B5EF4-FFF2-40B4-BE49-F238E27FC236}">
                  <a16:creationId xmlns:a16="http://schemas.microsoft.com/office/drawing/2014/main" id="{34F3925E-9443-9EC9-68F2-608393A85E0B}"/>
                </a:ext>
              </a:extLst>
            </p:cNvPr>
            <p:cNvSpPr/>
            <p:nvPr/>
          </p:nvSpPr>
          <p:spPr>
            <a:xfrm>
              <a:off x="6741788" y="2837607"/>
              <a:ext cx="1273328" cy="763997"/>
            </a:xfrm>
            <a:custGeom>
              <a:avLst/>
              <a:gdLst>
                <a:gd name="connsiteX0" fmla="*/ 0 w 1273328"/>
                <a:gd name="connsiteY0" fmla="*/ 76400 h 763997"/>
                <a:gd name="connsiteX1" fmla="*/ 76400 w 1273328"/>
                <a:gd name="connsiteY1" fmla="*/ 0 h 763997"/>
                <a:gd name="connsiteX2" fmla="*/ 1196928 w 1273328"/>
                <a:gd name="connsiteY2" fmla="*/ 0 h 763997"/>
                <a:gd name="connsiteX3" fmla="*/ 1273328 w 1273328"/>
                <a:gd name="connsiteY3" fmla="*/ 76400 h 763997"/>
                <a:gd name="connsiteX4" fmla="*/ 1273328 w 1273328"/>
                <a:gd name="connsiteY4" fmla="*/ 687597 h 763997"/>
                <a:gd name="connsiteX5" fmla="*/ 1196928 w 1273328"/>
                <a:gd name="connsiteY5" fmla="*/ 763997 h 763997"/>
                <a:gd name="connsiteX6" fmla="*/ 76400 w 1273328"/>
                <a:gd name="connsiteY6" fmla="*/ 763997 h 763997"/>
                <a:gd name="connsiteX7" fmla="*/ 0 w 1273328"/>
                <a:gd name="connsiteY7" fmla="*/ 687597 h 763997"/>
                <a:gd name="connsiteX8" fmla="*/ 0 w 1273328"/>
                <a:gd name="connsiteY8" fmla="*/ 76400 h 763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3328" h="763997">
                  <a:moveTo>
                    <a:pt x="0" y="76400"/>
                  </a:moveTo>
                  <a:cubicBezTo>
                    <a:pt x="0" y="34205"/>
                    <a:pt x="34205" y="0"/>
                    <a:pt x="76400" y="0"/>
                  </a:cubicBezTo>
                  <a:lnTo>
                    <a:pt x="1196928" y="0"/>
                  </a:lnTo>
                  <a:cubicBezTo>
                    <a:pt x="1239123" y="0"/>
                    <a:pt x="1273328" y="34205"/>
                    <a:pt x="1273328" y="76400"/>
                  </a:cubicBezTo>
                  <a:lnTo>
                    <a:pt x="1273328" y="687597"/>
                  </a:lnTo>
                  <a:cubicBezTo>
                    <a:pt x="1273328" y="729792"/>
                    <a:pt x="1239123" y="763997"/>
                    <a:pt x="1196928" y="763997"/>
                  </a:cubicBezTo>
                  <a:lnTo>
                    <a:pt x="76400" y="763997"/>
                  </a:lnTo>
                  <a:cubicBezTo>
                    <a:pt x="34205" y="763997"/>
                    <a:pt x="0" y="729792"/>
                    <a:pt x="0" y="687597"/>
                  </a:cubicBezTo>
                  <a:lnTo>
                    <a:pt x="0" y="76400"/>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accent1">
                <a:shade val="80000"/>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68097" tIns="68097" rIns="68097" bIns="68097" numCol="1" spcCol="1270" anchor="ctr" anchorCtr="0">
              <a:noAutofit/>
            </a:bodyPr>
            <a:lstStyle/>
            <a:p>
              <a:pPr marL="0" lvl="0" indent="0" algn="ctr" defTabSz="533400">
                <a:lnSpc>
                  <a:spcPct val="90000"/>
                </a:lnSpc>
                <a:spcBef>
                  <a:spcPct val="0"/>
                </a:spcBef>
                <a:spcAft>
                  <a:spcPct val="35000"/>
                </a:spcAft>
                <a:buNone/>
              </a:pPr>
              <a:r>
                <a:rPr lang="en-IN" sz="1300" b="1" kern="1200" dirty="0">
                  <a:latin typeface="Arial" panose="020B0604020202020204" pitchFamily="34" charset="0"/>
                  <a:cs typeface="Arial" panose="020B0604020202020204" pitchFamily="34" charset="0"/>
                </a:rPr>
                <a:t>Reporting</a:t>
              </a:r>
            </a:p>
          </p:txBody>
        </p:sp>
      </p:grpSp>
      <p:pic>
        <p:nvPicPr>
          <p:cNvPr id="59" name="Picture 58">
            <a:extLst>
              <a:ext uri="{FF2B5EF4-FFF2-40B4-BE49-F238E27FC236}">
                <a16:creationId xmlns:a16="http://schemas.microsoft.com/office/drawing/2014/main" id="{7FC9DD27-9391-0AB5-B7FC-AC13A9C52A12}"/>
              </a:ext>
            </a:extLst>
          </p:cNvPr>
          <p:cNvPicPr>
            <a:picLocks noChangeAspect="1"/>
          </p:cNvPicPr>
          <p:nvPr/>
        </p:nvPicPr>
        <p:blipFill>
          <a:blip r:embed="rId3"/>
          <a:stretch>
            <a:fillRect/>
          </a:stretch>
        </p:blipFill>
        <p:spPr>
          <a:xfrm>
            <a:off x="722612" y="2574251"/>
            <a:ext cx="2076859" cy="1810597"/>
          </a:xfrm>
          <a:prstGeom prst="rect">
            <a:avLst/>
          </a:prstGeom>
        </p:spPr>
      </p:pic>
    </p:spTree>
    <p:extLst>
      <p:ext uri="{BB962C8B-B14F-4D97-AF65-F5344CB8AC3E}">
        <p14:creationId xmlns:p14="http://schemas.microsoft.com/office/powerpoint/2010/main" val="811743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4"/>
          <p:cNvSpPr txBox="1">
            <a:spLocks noGrp="1"/>
          </p:cNvSpPr>
          <p:nvPr>
            <p:ph type="title"/>
          </p:nvPr>
        </p:nvSpPr>
        <p:spPr>
          <a:xfrm>
            <a:off x="720000" y="26028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u="sng" dirty="0"/>
              <a:t>Data Source</a:t>
            </a:r>
            <a:endParaRPr sz="2800" u="sng" dirty="0"/>
          </a:p>
        </p:txBody>
      </p:sp>
      <p:pic>
        <p:nvPicPr>
          <p:cNvPr id="15" name="Picture 14">
            <a:extLst>
              <a:ext uri="{FF2B5EF4-FFF2-40B4-BE49-F238E27FC236}">
                <a16:creationId xmlns:a16="http://schemas.microsoft.com/office/drawing/2014/main" id="{31EFAAAB-4E18-E129-6CEE-49A1202AFAD7}"/>
              </a:ext>
            </a:extLst>
          </p:cNvPr>
          <p:cNvPicPr>
            <a:picLocks noChangeAspect="1"/>
          </p:cNvPicPr>
          <p:nvPr/>
        </p:nvPicPr>
        <p:blipFill rotWithShape="1">
          <a:blip r:embed="rId3"/>
          <a:srcRect t="5061" r="1770" b="7692"/>
          <a:stretch/>
        </p:blipFill>
        <p:spPr>
          <a:xfrm>
            <a:off x="288389" y="832988"/>
            <a:ext cx="8609426" cy="4182144"/>
          </a:xfrm>
          <a:prstGeom prst="rect">
            <a:avLst/>
          </a:prstGeom>
          <a:ln w="28575">
            <a:solidFill>
              <a:schemeClr val="tx1"/>
            </a:solid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4"/>
          <p:cNvSpPr txBox="1">
            <a:spLocks noGrp="1"/>
          </p:cNvSpPr>
          <p:nvPr>
            <p:ph type="title"/>
          </p:nvPr>
        </p:nvSpPr>
        <p:spPr>
          <a:xfrm>
            <a:off x="720000" y="18291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600" u="sng" dirty="0"/>
              <a:t>M</a:t>
            </a:r>
            <a:r>
              <a:rPr lang="en" sz="2600" u="sng" dirty="0"/>
              <a:t>y Dashboard</a:t>
            </a:r>
            <a:endParaRPr sz="2600" u="sng" dirty="0"/>
          </a:p>
        </p:txBody>
      </p:sp>
      <p:pic>
        <p:nvPicPr>
          <p:cNvPr id="3" name="Picture 2">
            <a:extLst>
              <a:ext uri="{FF2B5EF4-FFF2-40B4-BE49-F238E27FC236}">
                <a16:creationId xmlns:a16="http://schemas.microsoft.com/office/drawing/2014/main" id="{7E5849AF-3537-00BA-FAEA-9FDB192454A4}"/>
              </a:ext>
            </a:extLst>
          </p:cNvPr>
          <p:cNvPicPr>
            <a:picLocks noChangeAspect="1"/>
          </p:cNvPicPr>
          <p:nvPr/>
        </p:nvPicPr>
        <p:blipFill>
          <a:blip r:embed="rId3"/>
          <a:stretch>
            <a:fillRect/>
          </a:stretch>
        </p:blipFill>
        <p:spPr>
          <a:xfrm>
            <a:off x="98474" y="704039"/>
            <a:ext cx="8925951" cy="4439461"/>
          </a:xfrm>
          <a:prstGeom prst="rect">
            <a:avLst/>
          </a:prstGeom>
        </p:spPr>
      </p:pic>
    </p:spTree>
    <p:extLst>
      <p:ext uri="{BB962C8B-B14F-4D97-AF65-F5344CB8AC3E}">
        <p14:creationId xmlns:p14="http://schemas.microsoft.com/office/powerpoint/2010/main" val="1607902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345" name="Google Shape;345;p38"/>
          <p:cNvPicPr preferRelativeResize="0"/>
          <p:nvPr/>
        </p:nvPicPr>
        <p:blipFill>
          <a:blip r:embed="rId3">
            <a:alphaModFix/>
          </a:blip>
          <a:stretch>
            <a:fillRect/>
          </a:stretch>
        </p:blipFill>
        <p:spPr>
          <a:xfrm>
            <a:off x="637728" y="803576"/>
            <a:ext cx="2348377" cy="3536348"/>
          </a:xfrm>
          <a:prstGeom prst="rect">
            <a:avLst/>
          </a:prstGeom>
          <a:noFill/>
          <a:ln>
            <a:noFill/>
          </a:ln>
          <a:effectLst>
            <a:outerShdw blurRad="400050" dist="19050" dir="5400000" algn="bl" rotWithShape="0">
              <a:schemeClr val="dk1">
                <a:alpha val="50000"/>
              </a:schemeClr>
            </a:outerShdw>
          </a:effectLst>
        </p:spPr>
      </p:pic>
      <p:sp>
        <p:nvSpPr>
          <p:cNvPr id="6" name="Title 2">
            <a:extLst>
              <a:ext uri="{FF2B5EF4-FFF2-40B4-BE49-F238E27FC236}">
                <a16:creationId xmlns:a16="http://schemas.microsoft.com/office/drawing/2014/main" id="{8AE1DBA7-B0C6-B33C-0BE4-58EE4190A7ED}"/>
              </a:ext>
            </a:extLst>
          </p:cNvPr>
          <p:cNvSpPr>
            <a:spLocks noGrp="1"/>
          </p:cNvSpPr>
          <p:nvPr>
            <p:ph type="title"/>
          </p:nvPr>
        </p:nvSpPr>
        <p:spPr>
          <a:xfrm>
            <a:off x="3383279" y="93333"/>
            <a:ext cx="4238862" cy="572700"/>
          </a:xfrm>
        </p:spPr>
        <p:txBody>
          <a:bodyPr/>
          <a:lstStyle/>
          <a:p>
            <a:pPr algn="l"/>
            <a:r>
              <a:rPr lang="en-IN" sz="2800" u="sng" dirty="0">
                <a:solidFill>
                  <a:schemeClr val="tx1"/>
                </a:solidFill>
              </a:rPr>
              <a:t>INSIGHTS</a:t>
            </a:r>
          </a:p>
        </p:txBody>
      </p:sp>
      <p:cxnSp>
        <p:nvCxnSpPr>
          <p:cNvPr id="7" name="Google Shape;346;p38">
            <a:extLst>
              <a:ext uri="{FF2B5EF4-FFF2-40B4-BE49-F238E27FC236}">
                <a16:creationId xmlns:a16="http://schemas.microsoft.com/office/drawing/2014/main" id="{31E3BE8B-BC4D-F7F4-B8CE-F43FC43EAE43}"/>
              </a:ext>
            </a:extLst>
          </p:cNvPr>
          <p:cNvCxnSpPr>
            <a:cxnSpLocks/>
          </p:cNvCxnSpPr>
          <p:nvPr/>
        </p:nvCxnSpPr>
        <p:spPr>
          <a:xfrm>
            <a:off x="3494892" y="93333"/>
            <a:ext cx="5283348" cy="0"/>
          </a:xfrm>
          <a:prstGeom prst="straightConnector1">
            <a:avLst/>
          </a:prstGeom>
          <a:noFill/>
          <a:ln w="19050" cap="flat" cmpd="sng">
            <a:solidFill>
              <a:schemeClr val="dk1"/>
            </a:solidFill>
            <a:prstDash val="solid"/>
            <a:round/>
            <a:headEnd type="none" w="med" len="med"/>
            <a:tailEnd type="none" w="med" len="med"/>
          </a:ln>
        </p:spPr>
      </p:cxnSp>
      <p:sp>
        <p:nvSpPr>
          <p:cNvPr id="11" name="TextBox 10">
            <a:extLst>
              <a:ext uri="{FF2B5EF4-FFF2-40B4-BE49-F238E27FC236}">
                <a16:creationId xmlns:a16="http://schemas.microsoft.com/office/drawing/2014/main" id="{6C183F90-1806-CA8C-3589-D3638625DC35}"/>
              </a:ext>
            </a:extLst>
          </p:cNvPr>
          <p:cNvSpPr txBox="1"/>
          <p:nvPr/>
        </p:nvSpPr>
        <p:spPr>
          <a:xfrm>
            <a:off x="3383279" y="555729"/>
            <a:ext cx="5774788" cy="4662815"/>
          </a:xfrm>
          <a:prstGeom prst="rect">
            <a:avLst/>
          </a:prstGeom>
          <a:noFill/>
        </p:spPr>
        <p:txBody>
          <a:bodyPr wrap="square" rtlCol="0">
            <a:spAutoFit/>
          </a:bodyPr>
          <a:lstStyle/>
          <a:p>
            <a:pPr marL="171450" indent="-171450" algn="l">
              <a:buFont typeface="Arial" panose="020B0604020202020204" pitchFamily="34" charset="0"/>
              <a:buChar char="•"/>
            </a:pPr>
            <a:r>
              <a:rPr lang="en-US" sz="1100" b="1" i="0" u="sng" strike="noStrike" baseline="0" dirty="0">
                <a:solidFill>
                  <a:schemeClr val="tx1"/>
                </a:solidFill>
                <a:latin typeface="+mn-lt"/>
              </a:rPr>
              <a:t>Heart Disease Prevalence</a:t>
            </a:r>
            <a:r>
              <a:rPr lang="en-US" sz="1100" b="0" i="0" u="none" strike="noStrike" baseline="0" dirty="0">
                <a:solidFill>
                  <a:schemeClr val="tx1"/>
                </a:solidFill>
                <a:latin typeface="+mn-lt"/>
              </a:rPr>
              <a:t>: The prevalence of heart disease in the dataset is relatively</a:t>
            </a:r>
          </a:p>
          <a:p>
            <a:pPr algn="l"/>
            <a:r>
              <a:rPr lang="en-US" sz="1100" b="0" i="0" u="none" strike="noStrike" baseline="0" dirty="0">
                <a:solidFill>
                  <a:schemeClr val="tx1"/>
                </a:solidFill>
                <a:latin typeface="+mn-lt"/>
              </a:rPr>
              <a:t>     high at 51.3%, indicating that heart disease is a significant health concern among the</a:t>
            </a:r>
          </a:p>
          <a:p>
            <a:pPr algn="l"/>
            <a:r>
              <a:rPr lang="en-US" sz="1100" b="0" i="0" u="none" strike="noStrike" baseline="0" dirty="0">
                <a:solidFill>
                  <a:schemeClr val="tx1"/>
                </a:solidFill>
                <a:latin typeface="+mn-lt"/>
              </a:rPr>
              <a:t>     patients included in the study.</a:t>
            </a:r>
          </a:p>
          <a:p>
            <a:pPr marL="171450" indent="-171450" algn="l">
              <a:buFont typeface="Arial" panose="020B0604020202020204" pitchFamily="34" charset="0"/>
              <a:buChar char="•"/>
            </a:pPr>
            <a:r>
              <a:rPr lang="en-US" sz="1100" b="1" i="0" u="sng" strike="noStrike" baseline="0" dirty="0">
                <a:solidFill>
                  <a:schemeClr val="tx1"/>
                </a:solidFill>
                <a:latin typeface="+mn-lt"/>
              </a:rPr>
              <a:t>Demographic Distribution</a:t>
            </a:r>
            <a:r>
              <a:rPr lang="en-US" sz="1100" b="0" i="0" u="none" strike="noStrike" baseline="0" dirty="0">
                <a:solidFill>
                  <a:schemeClr val="tx1"/>
                </a:solidFill>
                <a:latin typeface="+mn-lt"/>
              </a:rPr>
              <a:t>: The dataset consists of 312 females and 713 males,</a:t>
            </a:r>
          </a:p>
          <a:p>
            <a:pPr algn="l"/>
            <a:r>
              <a:rPr lang="en-US" sz="1100" b="0" i="0" u="none" strike="noStrike" baseline="0" dirty="0">
                <a:solidFill>
                  <a:schemeClr val="tx1"/>
                </a:solidFill>
                <a:latin typeface="+mn-lt"/>
              </a:rPr>
              <a:t>     suggesting a higher representation of males. This may indicate either a higher</a:t>
            </a:r>
          </a:p>
          <a:p>
            <a:pPr algn="l"/>
            <a:r>
              <a:rPr lang="en-US" sz="1100" b="0" i="0" u="none" strike="noStrike" baseline="0" dirty="0">
                <a:solidFill>
                  <a:schemeClr val="tx1"/>
                </a:solidFill>
                <a:latin typeface="+mn-lt"/>
              </a:rPr>
              <a:t>     prevalence of heart disease among males or a higher proportion of males seeking</a:t>
            </a:r>
          </a:p>
          <a:p>
            <a:pPr algn="l"/>
            <a:r>
              <a:rPr lang="en-US" sz="1100" b="0" i="0" u="none" strike="noStrike" baseline="0" dirty="0">
                <a:solidFill>
                  <a:schemeClr val="tx1"/>
                </a:solidFill>
                <a:latin typeface="+mn-lt"/>
              </a:rPr>
              <a:t>     medical attention for heart-related issues.</a:t>
            </a:r>
          </a:p>
          <a:p>
            <a:pPr marL="171450" indent="-171450" algn="l">
              <a:buFont typeface="Arial" panose="020B0604020202020204" pitchFamily="34" charset="0"/>
              <a:buChar char="•"/>
            </a:pPr>
            <a:r>
              <a:rPr lang="en-US" sz="1100" b="1" i="0" u="sng" strike="noStrike" baseline="0" dirty="0">
                <a:solidFill>
                  <a:schemeClr val="tx1"/>
                </a:solidFill>
                <a:latin typeface="+mn-lt"/>
              </a:rPr>
              <a:t>Age and Heart Disease</a:t>
            </a:r>
            <a:r>
              <a:rPr lang="en-US" sz="1100" b="0" i="0" u="none" strike="noStrike" baseline="0" dirty="0">
                <a:solidFill>
                  <a:schemeClr val="tx1"/>
                </a:solidFill>
                <a:latin typeface="+mn-lt"/>
              </a:rPr>
              <a:t>: The average age of patients in the dataset is 54 years,</a:t>
            </a:r>
          </a:p>
          <a:p>
            <a:pPr algn="l"/>
            <a:r>
              <a:rPr lang="en-US" sz="1100" b="0" i="0" u="none" strike="noStrike" baseline="0" dirty="0">
                <a:solidFill>
                  <a:schemeClr val="tx1"/>
                </a:solidFill>
                <a:latin typeface="+mn-lt"/>
              </a:rPr>
              <a:t>     indicating that heart disease affects individuals across a wide age range. However, it</a:t>
            </a:r>
          </a:p>
          <a:p>
            <a:pPr algn="l"/>
            <a:r>
              <a:rPr lang="en-US" sz="1100" b="0" i="0" u="none" strike="noStrike" baseline="0" dirty="0">
                <a:solidFill>
                  <a:schemeClr val="tx1"/>
                </a:solidFill>
                <a:latin typeface="+mn-lt"/>
              </a:rPr>
              <a:t>     would be beneficial to analyze the age distribution further to understand if there are</a:t>
            </a:r>
          </a:p>
          <a:p>
            <a:pPr algn="l"/>
            <a:r>
              <a:rPr lang="en-US" sz="1100" b="0" i="0" u="none" strike="noStrike" baseline="0" dirty="0">
                <a:solidFill>
                  <a:schemeClr val="tx1"/>
                </a:solidFill>
                <a:latin typeface="+mn-lt"/>
              </a:rPr>
              <a:t>     specific age groups more susceptible to heart disease.</a:t>
            </a:r>
          </a:p>
          <a:p>
            <a:pPr marL="171450" indent="-171450" algn="l">
              <a:buFont typeface="Arial" panose="020B0604020202020204" pitchFamily="34" charset="0"/>
              <a:buChar char="•"/>
            </a:pPr>
            <a:r>
              <a:rPr lang="en-US" sz="1100" b="1" i="0" u="sng" strike="noStrike" baseline="0" dirty="0">
                <a:solidFill>
                  <a:schemeClr val="tx1"/>
                </a:solidFill>
                <a:latin typeface="+mn-lt"/>
              </a:rPr>
              <a:t>Resting Blood Pressure and Serum Cholesterol</a:t>
            </a:r>
            <a:r>
              <a:rPr lang="en-US" sz="1100" b="0" i="0" u="none" strike="noStrike" baseline="0" dirty="0">
                <a:solidFill>
                  <a:schemeClr val="tx1"/>
                </a:solidFill>
                <a:latin typeface="+mn-lt"/>
              </a:rPr>
              <a:t>: The average resting blood pressure and serum cholesterol levels are 131 BPM and 246 mg/dl, respectively. Elevated levels of both indicators are associated with an increased risk of heart disease, highlighting the importance of monitoring these parameters for early detection and prevention.</a:t>
            </a:r>
          </a:p>
          <a:p>
            <a:pPr marL="171450" indent="-171450" algn="l">
              <a:buFont typeface="Arial" panose="020B0604020202020204" pitchFamily="34" charset="0"/>
              <a:buChar char="•"/>
            </a:pPr>
            <a:r>
              <a:rPr lang="en-US" sz="1100" b="1" i="0" u="sng" strike="noStrike" baseline="0" dirty="0">
                <a:solidFill>
                  <a:schemeClr val="tx1"/>
                </a:solidFill>
                <a:latin typeface="+mn-lt"/>
              </a:rPr>
              <a:t>High Fasting Blood Sugar</a:t>
            </a:r>
            <a:r>
              <a:rPr lang="en-US" sz="1100" b="0" i="0" u="none" strike="noStrike" baseline="0" dirty="0">
                <a:solidFill>
                  <a:schemeClr val="tx1"/>
                </a:solidFill>
                <a:latin typeface="+mn-lt"/>
              </a:rPr>
              <a:t>: A concerning finding is the high fasting blood sugar rate of</a:t>
            </a:r>
          </a:p>
          <a:p>
            <a:pPr algn="l"/>
            <a:r>
              <a:rPr lang="en-US" sz="1100" b="0" i="0" u="none" strike="noStrike" baseline="0" dirty="0">
                <a:solidFill>
                  <a:schemeClr val="tx1"/>
                </a:solidFill>
                <a:latin typeface="+mn-lt"/>
              </a:rPr>
              <a:t>    14.9%. Elevated blood sugar levels are associated with diabetes, which is a significant</a:t>
            </a:r>
          </a:p>
          <a:p>
            <a:pPr algn="l"/>
            <a:r>
              <a:rPr lang="en-US" sz="1100" dirty="0">
                <a:solidFill>
                  <a:schemeClr val="tx1"/>
                </a:solidFill>
                <a:latin typeface="+mn-lt"/>
              </a:rPr>
              <a:t>     </a:t>
            </a:r>
            <a:r>
              <a:rPr lang="en-US" sz="1100" b="0" i="0" u="none" strike="noStrike" baseline="0" dirty="0">
                <a:solidFill>
                  <a:schemeClr val="tx1"/>
                </a:solidFill>
                <a:latin typeface="+mn-lt"/>
              </a:rPr>
              <a:t>risk factor for heart disease. This suggests a potential need for diabetes screening and</a:t>
            </a:r>
          </a:p>
          <a:p>
            <a:pPr algn="l"/>
            <a:r>
              <a:rPr lang="en-US" sz="1100" b="0" i="0" u="none" strike="noStrike" baseline="0" dirty="0">
                <a:solidFill>
                  <a:schemeClr val="tx1"/>
                </a:solidFill>
                <a:latin typeface="+mn-lt"/>
              </a:rPr>
              <a:t>     management among the patient population.</a:t>
            </a:r>
          </a:p>
          <a:p>
            <a:pPr marL="171450" indent="-171450" algn="l">
              <a:buFont typeface="Arial" panose="020B0604020202020204" pitchFamily="34" charset="0"/>
              <a:buChar char="•"/>
            </a:pPr>
            <a:r>
              <a:rPr lang="en-US" sz="1100" b="1" i="0" u="sng" strike="noStrike" baseline="0" dirty="0">
                <a:solidFill>
                  <a:schemeClr val="tx1"/>
                </a:solidFill>
                <a:latin typeface="+mn-lt"/>
              </a:rPr>
              <a:t>Max Heart Rate</a:t>
            </a:r>
            <a:r>
              <a:rPr lang="en-US" sz="1100" b="0" i="0" u="none" strike="noStrike" baseline="0" dirty="0">
                <a:solidFill>
                  <a:schemeClr val="tx1"/>
                </a:solidFill>
                <a:latin typeface="CIDFont+F7"/>
              </a:rPr>
              <a:t>: </a:t>
            </a:r>
            <a:r>
              <a:rPr lang="en-US" sz="1100" b="0" i="0" u="none" strike="noStrike" baseline="0" dirty="0">
                <a:solidFill>
                  <a:schemeClr val="tx1"/>
                </a:solidFill>
                <a:latin typeface="+mn-lt"/>
              </a:rPr>
              <a:t>The maximum heart rate recorded for males (202 BPM) is higher than</a:t>
            </a:r>
          </a:p>
          <a:p>
            <a:pPr algn="l"/>
            <a:r>
              <a:rPr lang="en-US" sz="1100" b="0" i="0" u="none" strike="noStrike" baseline="0" dirty="0">
                <a:solidFill>
                  <a:schemeClr val="tx1"/>
                </a:solidFill>
                <a:latin typeface="+mn-lt"/>
              </a:rPr>
              <a:t>    that for females (192 BPM). While individual variation exists, this may reflect</a:t>
            </a:r>
          </a:p>
          <a:p>
            <a:pPr algn="l"/>
            <a:r>
              <a:rPr lang="en-IN" sz="1100" b="0" i="0" u="none" strike="noStrike" baseline="0" dirty="0">
                <a:solidFill>
                  <a:schemeClr val="tx1"/>
                </a:solidFill>
                <a:latin typeface="+mn-lt"/>
              </a:rPr>
              <a:t>    physiological differences between genders.</a:t>
            </a:r>
          </a:p>
          <a:p>
            <a:pPr marL="171450" indent="-171450" algn="l">
              <a:buFont typeface="Arial" panose="020B0604020202020204" pitchFamily="34" charset="0"/>
              <a:buChar char="•"/>
            </a:pPr>
            <a:r>
              <a:rPr lang="en-US" sz="1100" b="1" i="0" u="sng" strike="noStrike" baseline="0" dirty="0">
                <a:solidFill>
                  <a:schemeClr val="tx1"/>
                </a:solidFill>
                <a:latin typeface="+mn-lt"/>
              </a:rPr>
              <a:t>Exercise Induced Angina and Abnormal Resting Electrocardiographic Rate: </a:t>
            </a:r>
            <a:r>
              <a:rPr lang="en-US" sz="1100" b="0" i="0" u="none" strike="noStrike" baseline="0" dirty="0">
                <a:solidFill>
                  <a:schemeClr val="tx1"/>
                </a:solidFill>
                <a:latin typeface="+mn-lt"/>
              </a:rPr>
              <a:t>The</a:t>
            </a:r>
          </a:p>
          <a:p>
            <a:pPr algn="l"/>
            <a:r>
              <a:rPr lang="en-US" sz="1100" b="0" i="0" u="none" strike="noStrike" baseline="0" dirty="0">
                <a:solidFill>
                  <a:schemeClr val="tx1"/>
                </a:solidFill>
                <a:latin typeface="+mn-lt"/>
              </a:rPr>
              <a:t>     rates of exercise-induced angina (33.7%) and abnormal resting electrocardiographic</a:t>
            </a:r>
          </a:p>
          <a:p>
            <a:pPr algn="l"/>
            <a:r>
              <a:rPr lang="en-US" sz="1100" b="0" i="0" u="none" strike="noStrike" baseline="0" dirty="0">
                <a:solidFill>
                  <a:schemeClr val="tx1"/>
                </a:solidFill>
                <a:latin typeface="+mn-lt"/>
              </a:rPr>
              <a:t>     findings (51.5%) are both relatively high</a:t>
            </a:r>
            <a:endParaRPr lang="en-US" sz="1100" dirty="0">
              <a:solidFill>
                <a:schemeClr val="tx1"/>
              </a:solidFill>
              <a:latin typeface="+mn-lt"/>
            </a:endParaRPr>
          </a:p>
        </p:txBody>
      </p:sp>
      <p:cxnSp>
        <p:nvCxnSpPr>
          <p:cNvPr id="9" name="Google Shape;346;p38">
            <a:extLst>
              <a:ext uri="{FF2B5EF4-FFF2-40B4-BE49-F238E27FC236}">
                <a16:creationId xmlns:a16="http://schemas.microsoft.com/office/drawing/2014/main" id="{47A75C76-2483-9F14-AB93-E8E0C021890E}"/>
              </a:ext>
            </a:extLst>
          </p:cNvPr>
          <p:cNvCxnSpPr>
            <a:cxnSpLocks/>
          </p:cNvCxnSpPr>
          <p:nvPr/>
        </p:nvCxnSpPr>
        <p:spPr>
          <a:xfrm>
            <a:off x="3612123" y="5021715"/>
            <a:ext cx="5283348"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theme/theme1.xml><?xml version="1.0" encoding="utf-8"?>
<a:theme xmlns:a="http://schemas.openxmlformats.org/drawingml/2006/main" name="Treatment of Heart Diseases Breakthrough by Slidesgo">
  <a:themeElements>
    <a:clrScheme name="Simple Light">
      <a:dk1>
        <a:srgbClr val="191919"/>
      </a:dk1>
      <a:lt1>
        <a:srgbClr val="FFFFFF"/>
      </a:lt1>
      <a:dk2>
        <a:srgbClr val="BC242A"/>
      </a:dk2>
      <a:lt2>
        <a:srgbClr val="7E0100"/>
      </a:lt2>
      <a:accent1>
        <a:srgbClr val="F47E70"/>
      </a:accent1>
      <a:accent2>
        <a:srgbClr val="FEC358"/>
      </a:accent2>
      <a:accent3>
        <a:srgbClr val="A36190"/>
      </a:accent3>
      <a:accent4>
        <a:srgbClr val="6E497D"/>
      </a:accent4>
      <a:accent5>
        <a:srgbClr val="3CAFE4"/>
      </a:accent5>
      <a:accent6>
        <a:srgbClr val="2B82A9"/>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740</Words>
  <Application>Microsoft Office PowerPoint</Application>
  <PresentationFormat>On-screen Show (16:9)</PresentationFormat>
  <Paragraphs>57</Paragraphs>
  <Slides>7</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Bebas Neue</vt:lpstr>
      <vt:lpstr>CIDFont+F7</vt:lpstr>
      <vt:lpstr>Playfair Display</vt:lpstr>
      <vt:lpstr>Arial</vt:lpstr>
      <vt:lpstr>Open Sans</vt:lpstr>
      <vt:lpstr>Treatment of Heart Diseases Breakthrough by Slidesgo</vt:lpstr>
      <vt:lpstr>Heart Disease Diagnostic- Analysis</vt:lpstr>
      <vt:lpstr>Introduction</vt:lpstr>
      <vt:lpstr>Problem Statement</vt:lpstr>
      <vt:lpstr>Architecture</vt:lpstr>
      <vt:lpstr>Data Source</vt:lpstr>
      <vt:lpstr>My Dashboard</vt:lpstr>
      <vt:lpstr>INSIGHTS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Shilpa Nagpal</dc:creator>
  <cp:lastModifiedBy>Shilpa Nagpal</cp:lastModifiedBy>
  <cp:revision>1</cp:revision>
  <dcterms:modified xsi:type="dcterms:W3CDTF">2024-07-31T11:48:56Z</dcterms:modified>
</cp:coreProperties>
</file>